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320" r:id="rId2"/>
    <p:sldId id="332" r:id="rId3"/>
    <p:sldId id="331" r:id="rId4"/>
    <p:sldId id="329" r:id="rId5"/>
    <p:sldId id="330" r:id="rId6"/>
    <p:sldId id="327" r:id="rId7"/>
    <p:sldId id="316" r:id="rId8"/>
    <p:sldId id="324" r:id="rId9"/>
    <p:sldId id="321" r:id="rId10"/>
    <p:sldId id="317" r:id="rId11"/>
    <p:sldId id="325" r:id="rId12"/>
    <p:sldId id="323" r:id="rId13"/>
    <p:sldId id="319" r:id="rId14"/>
  </p:sldIdLst>
  <p:sldSz cx="9144000" cy="6858000" type="screen4x3"/>
  <p:notesSz cx="6810375" cy="9942513"/>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597" autoAdjust="0"/>
    <p:restoredTop sz="67536" autoAdjust="0"/>
  </p:normalViewPr>
  <p:slideViewPr>
    <p:cSldViewPr>
      <p:cViewPr>
        <p:scale>
          <a:sx n="78" d="100"/>
          <a:sy n="78" d="100"/>
        </p:scale>
        <p:origin x="-2310" y="-192"/>
      </p:cViewPr>
      <p:guideLst>
        <p:guide orient="horz" pos="2160"/>
        <p:guide pos="2880"/>
      </p:guideLst>
    </p:cSldViewPr>
  </p:slideViewPr>
  <p:outlineViewPr>
    <p:cViewPr>
      <p:scale>
        <a:sx n="33" d="100"/>
        <a:sy n="33" d="100"/>
      </p:scale>
      <p:origin x="24" y="1008"/>
    </p:cViewPr>
  </p:outlineViewPr>
  <p:notesTextViewPr>
    <p:cViewPr>
      <p:scale>
        <a:sx n="100" d="100"/>
        <a:sy n="100" d="100"/>
      </p:scale>
      <p:origin x="0" y="0"/>
    </p:cViewPr>
  </p:notesTextViewPr>
  <p:notesViewPr>
    <p:cSldViewPr>
      <p:cViewPr varScale="1">
        <p:scale>
          <a:sx n="97" d="100"/>
          <a:sy n="97" d="100"/>
        </p:scale>
        <p:origin x="-3582" y="-114"/>
      </p:cViewPr>
      <p:guideLst>
        <p:guide orient="horz" pos="3132"/>
        <p:guide pos="2145"/>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7D3318-1376-410F-B36E-5FC6554575CC}" type="doc">
      <dgm:prSet loTypeId="urn:microsoft.com/office/officeart/2005/8/layout/hProcess7" loCatId="list" qsTypeId="urn:microsoft.com/office/officeart/2005/8/quickstyle/simple1" qsCatId="simple" csTypeId="urn:microsoft.com/office/officeart/2005/8/colors/accent4_2" csCatId="accent4" phldr="1"/>
      <dgm:spPr/>
      <dgm:t>
        <a:bodyPr/>
        <a:lstStyle/>
        <a:p>
          <a:endParaRPr lang="da-DK"/>
        </a:p>
      </dgm:t>
    </dgm:pt>
    <dgm:pt modelId="{DF3C4312-D2F3-44D3-A360-996F915DD284}">
      <dgm:prSet/>
      <dgm:spPr/>
      <dgm:t>
        <a:bodyPr/>
        <a:lstStyle/>
        <a:p>
          <a:pPr algn="l">
            <a:spcBef>
              <a:spcPts val="1200"/>
            </a:spcBef>
            <a:spcAft>
              <a:spcPts val="1800"/>
            </a:spcAft>
          </a:pPr>
          <a:r>
            <a:rPr lang="da-DK" sz="2400" dirty="0" smtClean="0"/>
            <a:t>Sætte tid af til samarbejde på forældremøder</a:t>
          </a:r>
        </a:p>
      </dgm:t>
    </dgm:pt>
    <dgm:pt modelId="{55322AC4-9126-45FA-9875-A92653FEFE10}" type="parTrans" cxnId="{AD047DD2-A4F1-4FDA-B5AF-2C77A38BA4A3}">
      <dgm:prSet/>
      <dgm:spPr/>
      <dgm:t>
        <a:bodyPr/>
        <a:lstStyle/>
        <a:p>
          <a:endParaRPr lang="da-DK"/>
        </a:p>
      </dgm:t>
    </dgm:pt>
    <dgm:pt modelId="{DB4F211F-51AB-4917-90AA-062E1EAB232A}" type="sibTrans" cxnId="{AD047DD2-A4F1-4FDA-B5AF-2C77A38BA4A3}">
      <dgm:prSet/>
      <dgm:spPr/>
      <dgm:t>
        <a:bodyPr/>
        <a:lstStyle/>
        <a:p>
          <a:endParaRPr lang="da-DK"/>
        </a:p>
      </dgm:t>
    </dgm:pt>
    <dgm:pt modelId="{F391A025-58C0-40C1-B471-8A89B5AE7408}">
      <dgm:prSet custT="1"/>
      <dgm:spPr/>
      <dgm:t>
        <a:bodyPr/>
        <a:lstStyle/>
        <a:p>
          <a:pPr defTabSz="977900">
            <a:lnSpc>
              <a:spcPct val="90000"/>
            </a:lnSpc>
            <a:spcBef>
              <a:spcPct val="0"/>
            </a:spcBef>
            <a:spcAft>
              <a:spcPct val="35000"/>
            </a:spcAft>
          </a:pPr>
          <a:r>
            <a:rPr lang="da-DK" sz="1900" b="1" dirty="0" smtClean="0"/>
            <a:t>VÆRE POSITIVE ROLLEMODELLER</a:t>
          </a:r>
        </a:p>
        <a:p>
          <a:pPr defTabSz="977900">
            <a:lnSpc>
              <a:spcPct val="90000"/>
            </a:lnSpc>
            <a:spcBef>
              <a:spcPct val="0"/>
            </a:spcBef>
            <a:spcAft>
              <a:spcPct val="35000"/>
            </a:spcAft>
          </a:pPr>
          <a:r>
            <a:rPr lang="da-DK" sz="2300" dirty="0" smtClean="0"/>
            <a:t>Vise interesse for jeres børns skolegang</a:t>
          </a:r>
        </a:p>
      </dgm:t>
    </dgm:pt>
    <dgm:pt modelId="{CBF8F184-AB66-4BDF-A99E-4DB7051E4035}" type="parTrans" cxnId="{F8C94678-7192-4418-9BE4-2B0480FDDD2C}">
      <dgm:prSet/>
      <dgm:spPr/>
      <dgm:t>
        <a:bodyPr/>
        <a:lstStyle/>
        <a:p>
          <a:endParaRPr lang="da-DK"/>
        </a:p>
      </dgm:t>
    </dgm:pt>
    <dgm:pt modelId="{2DB95C16-2108-44DD-B9CB-EF4F919CE85A}" type="sibTrans" cxnId="{F8C94678-7192-4418-9BE4-2B0480FDDD2C}">
      <dgm:prSet/>
      <dgm:spPr/>
      <dgm:t>
        <a:bodyPr/>
        <a:lstStyle/>
        <a:p>
          <a:endParaRPr lang="da-DK"/>
        </a:p>
      </dgm:t>
    </dgm:pt>
    <dgm:pt modelId="{F990EC7E-9341-49FA-8018-315DD7208A22}">
      <dgm:prSet custT="1"/>
      <dgm:spPr/>
      <dgm:t>
        <a:bodyPr/>
        <a:lstStyle/>
        <a:p>
          <a:pPr defTabSz="977900">
            <a:lnSpc>
              <a:spcPct val="90000"/>
            </a:lnSpc>
            <a:spcBef>
              <a:spcPct val="0"/>
            </a:spcBef>
            <a:spcAft>
              <a:spcPct val="35000"/>
            </a:spcAft>
          </a:pPr>
          <a:r>
            <a:rPr lang="da-DK" sz="2300" dirty="0" smtClean="0"/>
            <a:t>Undgå at tale dårligt om andre og reagere på dårligt sprog</a:t>
          </a:r>
        </a:p>
        <a:p>
          <a:pPr defTabSz="977900">
            <a:lnSpc>
              <a:spcPct val="90000"/>
            </a:lnSpc>
            <a:spcBef>
              <a:spcPct val="0"/>
            </a:spcBef>
            <a:spcAft>
              <a:spcPct val="35000"/>
            </a:spcAft>
          </a:pPr>
          <a:r>
            <a:rPr lang="da-DK" sz="2300" dirty="0" smtClean="0"/>
            <a:t>Støtte jeres børn i at lege på kryds og tværs i klassen</a:t>
          </a:r>
        </a:p>
        <a:p>
          <a:pPr defTabSz="977900">
            <a:lnSpc>
              <a:spcPct val="90000"/>
            </a:lnSpc>
            <a:spcBef>
              <a:spcPct val="0"/>
            </a:spcBef>
            <a:spcAft>
              <a:spcPct val="35000"/>
            </a:spcAft>
          </a:pPr>
          <a:r>
            <a:rPr lang="da-DK" sz="2300" dirty="0" smtClean="0"/>
            <a:t>Gøre noget særligt for de usynlige i klassen</a:t>
          </a:r>
        </a:p>
        <a:p>
          <a:pPr defTabSz="977900">
            <a:lnSpc>
              <a:spcPct val="90000"/>
            </a:lnSpc>
            <a:spcBef>
              <a:spcPct val="0"/>
            </a:spcBef>
            <a:spcAft>
              <a:spcPct val="35000"/>
            </a:spcAft>
          </a:pPr>
          <a:r>
            <a:rPr lang="da-DK" sz="2300" dirty="0" smtClean="0"/>
            <a:t>Tale om at der er mange rigtige måder at være på</a:t>
          </a:r>
        </a:p>
        <a:p>
          <a:pPr defTabSz="977900">
            <a:lnSpc>
              <a:spcPct val="90000"/>
            </a:lnSpc>
            <a:spcBef>
              <a:spcPct val="0"/>
            </a:spcBef>
            <a:spcAft>
              <a:spcPct val="35000"/>
            </a:spcAft>
          </a:pPr>
          <a:r>
            <a:rPr lang="da-DK" sz="2300" dirty="0" smtClean="0"/>
            <a:t>Stå sammen om at </a:t>
          </a:r>
          <a:r>
            <a:rPr lang="da-DK" sz="2300" i="1" dirty="0" smtClean="0"/>
            <a:t>alle </a:t>
          </a:r>
          <a:r>
            <a:rPr lang="da-DK" sz="2300" i="0" dirty="0" smtClean="0"/>
            <a:t>børn skal med i fællesskabet</a:t>
          </a:r>
          <a:endParaRPr lang="da-DK" sz="2300" i="1" dirty="0" smtClean="0"/>
        </a:p>
      </dgm:t>
    </dgm:pt>
    <dgm:pt modelId="{739D4512-A4B1-402A-8A3A-64EB81FCFF22}" type="parTrans" cxnId="{C9410A61-E3BF-4232-81B5-4FD4EB288EC5}">
      <dgm:prSet/>
      <dgm:spPr/>
      <dgm:t>
        <a:bodyPr/>
        <a:lstStyle/>
        <a:p>
          <a:endParaRPr lang="da-DK"/>
        </a:p>
      </dgm:t>
    </dgm:pt>
    <dgm:pt modelId="{D313CD6C-CDDA-441F-ABBC-7FB26052CF2E}" type="sibTrans" cxnId="{C9410A61-E3BF-4232-81B5-4FD4EB288EC5}">
      <dgm:prSet/>
      <dgm:spPr/>
      <dgm:t>
        <a:bodyPr/>
        <a:lstStyle/>
        <a:p>
          <a:endParaRPr lang="da-DK"/>
        </a:p>
      </dgm:t>
    </dgm:pt>
    <dgm:pt modelId="{3B8A353E-B836-496B-9F5F-8E8F2066E9AD}">
      <dgm:prSet/>
      <dgm:spPr/>
      <dgm:t>
        <a:bodyPr/>
        <a:lstStyle/>
        <a:p>
          <a:r>
            <a:rPr lang="da-DK" b="1" dirty="0" smtClean="0"/>
            <a:t>FORÆLDRE</a:t>
          </a:r>
          <a:r>
            <a:rPr lang="da-DK" dirty="0" smtClean="0"/>
            <a:t>  </a:t>
          </a:r>
        </a:p>
      </dgm:t>
    </dgm:pt>
    <dgm:pt modelId="{D4D79504-E035-47BE-837B-32CDDE0559B9}" type="parTrans" cxnId="{BAB40630-4CB3-4F75-ABD0-13353AA436FE}">
      <dgm:prSet/>
      <dgm:spPr/>
      <dgm:t>
        <a:bodyPr/>
        <a:lstStyle/>
        <a:p>
          <a:endParaRPr lang="da-DK"/>
        </a:p>
      </dgm:t>
    </dgm:pt>
    <dgm:pt modelId="{950F9310-3200-4CF3-A39F-C66DB676BD3A}" type="sibTrans" cxnId="{BAB40630-4CB3-4F75-ABD0-13353AA436FE}">
      <dgm:prSet/>
      <dgm:spPr/>
      <dgm:t>
        <a:bodyPr/>
        <a:lstStyle/>
        <a:p>
          <a:endParaRPr lang="da-DK"/>
        </a:p>
      </dgm:t>
    </dgm:pt>
    <dgm:pt modelId="{9500FBF9-E673-41EF-8B49-E01278303C30}">
      <dgm:prSet phldrT="[Tekst]"/>
      <dgm:spPr/>
      <dgm:t>
        <a:bodyPr/>
        <a:lstStyle/>
        <a:p>
          <a:pPr algn="r"/>
          <a:r>
            <a:rPr lang="da-DK" b="1" dirty="0" smtClean="0"/>
            <a:t>SKOLE </a:t>
          </a:r>
          <a:endParaRPr lang="da-DK" b="1" dirty="0"/>
        </a:p>
      </dgm:t>
    </dgm:pt>
    <dgm:pt modelId="{6398121E-F116-4049-9DEB-C5F00C1D78B5}" type="parTrans" cxnId="{C3D67126-21BD-4BF8-9E4A-398C7CEA2023}">
      <dgm:prSet/>
      <dgm:spPr/>
      <dgm:t>
        <a:bodyPr/>
        <a:lstStyle/>
        <a:p>
          <a:endParaRPr lang="da-DK"/>
        </a:p>
      </dgm:t>
    </dgm:pt>
    <dgm:pt modelId="{740641D9-D890-41FF-A0FD-AB763A263D1B}" type="sibTrans" cxnId="{C3D67126-21BD-4BF8-9E4A-398C7CEA2023}">
      <dgm:prSet/>
      <dgm:spPr/>
      <dgm:t>
        <a:bodyPr/>
        <a:lstStyle/>
        <a:p>
          <a:endParaRPr lang="da-DK"/>
        </a:p>
      </dgm:t>
    </dgm:pt>
    <dgm:pt modelId="{CDA8BE9F-5E89-4AA8-943E-8D003A11CEDA}">
      <dgm:prSet custT="1"/>
      <dgm:spPr/>
      <dgm:t>
        <a:bodyPr/>
        <a:lstStyle/>
        <a:p>
          <a:r>
            <a:rPr lang="da-DK" sz="1900" b="1" dirty="0" smtClean="0"/>
            <a:t>VÆRE POSITIVE ROLLEMODELLER</a:t>
          </a:r>
          <a:endParaRPr lang="da-DK" sz="1900" dirty="0" smtClean="0"/>
        </a:p>
      </dgm:t>
    </dgm:pt>
    <dgm:pt modelId="{B14DEA22-0003-4AD0-8C32-41B938FA5CF2}" type="parTrans" cxnId="{8EB325C2-0F83-4D6C-B296-41F9BDEB00A7}">
      <dgm:prSet/>
      <dgm:spPr/>
      <dgm:t>
        <a:bodyPr/>
        <a:lstStyle/>
        <a:p>
          <a:endParaRPr lang="da-DK"/>
        </a:p>
      </dgm:t>
    </dgm:pt>
    <dgm:pt modelId="{0703EBFE-7DC3-4BC7-A90C-B354AA627E14}" type="sibTrans" cxnId="{8EB325C2-0F83-4D6C-B296-41F9BDEB00A7}">
      <dgm:prSet/>
      <dgm:spPr/>
      <dgm:t>
        <a:bodyPr/>
        <a:lstStyle/>
        <a:p>
          <a:endParaRPr lang="da-DK"/>
        </a:p>
      </dgm:t>
    </dgm:pt>
    <dgm:pt modelId="{0B61452D-D9A9-43D7-9EAB-1005A908896B}">
      <dgm:prSet/>
      <dgm:spPr/>
      <dgm:t>
        <a:bodyPr/>
        <a:lstStyle/>
        <a:p>
          <a:r>
            <a:rPr lang="da-DK" sz="2400" dirty="0" smtClean="0"/>
            <a:t>Arbejde for ligeværdighed i samarbejdet</a:t>
          </a:r>
          <a:endParaRPr lang="da-DK" sz="2400" dirty="0"/>
        </a:p>
      </dgm:t>
    </dgm:pt>
    <dgm:pt modelId="{4E30984D-9458-4E45-8593-D7B7605800F8}" type="parTrans" cxnId="{DF3B8928-7E64-47D4-A918-C3A63530BF97}">
      <dgm:prSet/>
      <dgm:spPr/>
      <dgm:t>
        <a:bodyPr/>
        <a:lstStyle/>
        <a:p>
          <a:endParaRPr lang="da-DK"/>
        </a:p>
      </dgm:t>
    </dgm:pt>
    <dgm:pt modelId="{47E3184E-40CC-45A1-BE01-1195350AB578}" type="sibTrans" cxnId="{DF3B8928-7E64-47D4-A918-C3A63530BF97}">
      <dgm:prSet/>
      <dgm:spPr/>
      <dgm:t>
        <a:bodyPr/>
        <a:lstStyle/>
        <a:p>
          <a:endParaRPr lang="da-DK"/>
        </a:p>
      </dgm:t>
    </dgm:pt>
    <dgm:pt modelId="{0197C473-78D5-4FEA-AD09-618E07E7C4A8}">
      <dgm:prSet/>
      <dgm:spPr/>
      <dgm:t>
        <a:bodyPr/>
        <a:lstStyle/>
        <a:p>
          <a:pPr algn="l">
            <a:spcBef>
              <a:spcPts val="1200"/>
            </a:spcBef>
            <a:spcAft>
              <a:spcPts val="1800"/>
            </a:spcAft>
          </a:pPr>
          <a:r>
            <a:rPr lang="da-DK" sz="2400" dirty="0" smtClean="0"/>
            <a:t>Arbejde med værdier og ’den gode klasse’</a:t>
          </a:r>
        </a:p>
        <a:p>
          <a:pPr algn="l">
            <a:spcBef>
              <a:spcPts val="1200"/>
            </a:spcBef>
            <a:spcAft>
              <a:spcPts val="1800"/>
            </a:spcAft>
          </a:pPr>
          <a:r>
            <a:rPr lang="da-DK" sz="2400" dirty="0" smtClean="0"/>
            <a:t>Være åbne, rummelige og anerkendende </a:t>
          </a:r>
        </a:p>
        <a:p>
          <a:pPr algn="l">
            <a:spcBef>
              <a:spcPts val="1200"/>
            </a:spcBef>
            <a:spcAft>
              <a:spcPts val="1800"/>
            </a:spcAft>
          </a:pPr>
          <a:r>
            <a:rPr lang="da-DK" sz="2400" dirty="0" smtClean="0"/>
            <a:t>Formidle vigtig viden til jer og inddrage jer</a:t>
          </a:r>
          <a:endParaRPr lang="da-DK" sz="2400" dirty="0"/>
        </a:p>
      </dgm:t>
    </dgm:pt>
    <dgm:pt modelId="{6FB6BCCD-678F-4B88-9394-4BC56957749F}" type="parTrans" cxnId="{554DD10E-8A93-4AA9-B1FD-E38920278373}">
      <dgm:prSet/>
      <dgm:spPr/>
      <dgm:t>
        <a:bodyPr/>
        <a:lstStyle/>
        <a:p>
          <a:endParaRPr lang="da-DK"/>
        </a:p>
      </dgm:t>
    </dgm:pt>
    <dgm:pt modelId="{3EC886F3-515C-4847-B13B-355A6D8F66B2}" type="sibTrans" cxnId="{554DD10E-8A93-4AA9-B1FD-E38920278373}">
      <dgm:prSet/>
      <dgm:spPr/>
      <dgm:t>
        <a:bodyPr/>
        <a:lstStyle/>
        <a:p>
          <a:endParaRPr lang="da-DK"/>
        </a:p>
      </dgm:t>
    </dgm:pt>
    <dgm:pt modelId="{1413224D-4D78-495B-A408-97B14C74A0E9}" type="pres">
      <dgm:prSet presAssocID="{957D3318-1376-410F-B36E-5FC6554575CC}" presName="Name0" presStyleCnt="0">
        <dgm:presLayoutVars>
          <dgm:dir/>
          <dgm:animLvl val="lvl"/>
          <dgm:resizeHandles val="exact"/>
        </dgm:presLayoutVars>
      </dgm:prSet>
      <dgm:spPr/>
      <dgm:t>
        <a:bodyPr/>
        <a:lstStyle/>
        <a:p>
          <a:endParaRPr lang="da-DK"/>
        </a:p>
      </dgm:t>
    </dgm:pt>
    <dgm:pt modelId="{B0940A59-20D4-4BE4-A546-A8EEF10845CC}" type="pres">
      <dgm:prSet presAssocID="{9500FBF9-E673-41EF-8B49-E01278303C30}" presName="compositeNode" presStyleCnt="0">
        <dgm:presLayoutVars>
          <dgm:bulletEnabled val="1"/>
        </dgm:presLayoutVars>
      </dgm:prSet>
      <dgm:spPr/>
      <dgm:t>
        <a:bodyPr/>
        <a:lstStyle/>
        <a:p>
          <a:endParaRPr lang="da-DK"/>
        </a:p>
      </dgm:t>
    </dgm:pt>
    <dgm:pt modelId="{DF4FFB58-14CA-46E0-A7F8-829092BC59FF}" type="pres">
      <dgm:prSet presAssocID="{9500FBF9-E673-41EF-8B49-E01278303C30}" presName="bgRect" presStyleLbl="node1" presStyleIdx="0" presStyleCnt="2"/>
      <dgm:spPr/>
      <dgm:t>
        <a:bodyPr/>
        <a:lstStyle/>
        <a:p>
          <a:endParaRPr lang="da-DK"/>
        </a:p>
      </dgm:t>
    </dgm:pt>
    <dgm:pt modelId="{E7439221-04D0-4A01-974C-026A98A209FA}" type="pres">
      <dgm:prSet presAssocID="{9500FBF9-E673-41EF-8B49-E01278303C30}" presName="parentNode" presStyleLbl="node1" presStyleIdx="0" presStyleCnt="2">
        <dgm:presLayoutVars>
          <dgm:chMax val="0"/>
          <dgm:bulletEnabled val="1"/>
        </dgm:presLayoutVars>
      </dgm:prSet>
      <dgm:spPr/>
      <dgm:t>
        <a:bodyPr/>
        <a:lstStyle/>
        <a:p>
          <a:endParaRPr lang="da-DK"/>
        </a:p>
      </dgm:t>
    </dgm:pt>
    <dgm:pt modelId="{1B2C0FBD-2BF3-4A7F-840F-2E51980EF977}" type="pres">
      <dgm:prSet presAssocID="{9500FBF9-E673-41EF-8B49-E01278303C30}" presName="childNode" presStyleLbl="node1" presStyleIdx="0" presStyleCnt="2">
        <dgm:presLayoutVars>
          <dgm:bulletEnabled val="1"/>
        </dgm:presLayoutVars>
      </dgm:prSet>
      <dgm:spPr/>
      <dgm:t>
        <a:bodyPr/>
        <a:lstStyle/>
        <a:p>
          <a:endParaRPr lang="da-DK"/>
        </a:p>
      </dgm:t>
    </dgm:pt>
    <dgm:pt modelId="{85465E23-8BAA-4B50-80A1-2812E27F2EBB}" type="pres">
      <dgm:prSet presAssocID="{740641D9-D890-41FF-A0FD-AB763A263D1B}" presName="hSp" presStyleCnt="0"/>
      <dgm:spPr/>
      <dgm:t>
        <a:bodyPr/>
        <a:lstStyle/>
        <a:p>
          <a:endParaRPr lang="da-DK"/>
        </a:p>
      </dgm:t>
    </dgm:pt>
    <dgm:pt modelId="{2EF4FB77-6483-4D03-B9DB-DFC9C59B410B}" type="pres">
      <dgm:prSet presAssocID="{740641D9-D890-41FF-A0FD-AB763A263D1B}" presName="vProcSp" presStyleCnt="0"/>
      <dgm:spPr/>
      <dgm:t>
        <a:bodyPr/>
        <a:lstStyle/>
        <a:p>
          <a:endParaRPr lang="da-DK"/>
        </a:p>
      </dgm:t>
    </dgm:pt>
    <dgm:pt modelId="{395B8476-F134-46D9-8B7F-537793BE97BD}" type="pres">
      <dgm:prSet presAssocID="{740641D9-D890-41FF-A0FD-AB763A263D1B}" presName="vSp1" presStyleCnt="0"/>
      <dgm:spPr/>
      <dgm:t>
        <a:bodyPr/>
        <a:lstStyle/>
        <a:p>
          <a:endParaRPr lang="da-DK"/>
        </a:p>
      </dgm:t>
    </dgm:pt>
    <dgm:pt modelId="{50CB3EB2-8DEB-4332-9990-7B20FB1DCECB}" type="pres">
      <dgm:prSet presAssocID="{740641D9-D890-41FF-A0FD-AB763A263D1B}" presName="simulatedConn" presStyleLbl="solidFgAcc1" presStyleIdx="0" presStyleCnt="1" custFlipVert="1" custFlipHor="1" custScaleX="7397" custScaleY="5415" custLinFactY="20607" custLinFactNeighborX="-15827" custLinFactNeighborY="100000"/>
      <dgm:spPr/>
      <dgm:t>
        <a:bodyPr/>
        <a:lstStyle/>
        <a:p>
          <a:endParaRPr lang="da-DK"/>
        </a:p>
      </dgm:t>
    </dgm:pt>
    <dgm:pt modelId="{7648D467-E6DB-4600-B78E-272DD28EE31B}" type="pres">
      <dgm:prSet presAssocID="{740641D9-D890-41FF-A0FD-AB763A263D1B}" presName="vSp2" presStyleCnt="0"/>
      <dgm:spPr/>
      <dgm:t>
        <a:bodyPr/>
        <a:lstStyle/>
        <a:p>
          <a:endParaRPr lang="da-DK"/>
        </a:p>
      </dgm:t>
    </dgm:pt>
    <dgm:pt modelId="{5766C52C-2592-4D7F-86EA-131E4A6711CC}" type="pres">
      <dgm:prSet presAssocID="{740641D9-D890-41FF-A0FD-AB763A263D1B}" presName="sibTrans" presStyleCnt="0"/>
      <dgm:spPr/>
      <dgm:t>
        <a:bodyPr/>
        <a:lstStyle/>
        <a:p>
          <a:endParaRPr lang="da-DK"/>
        </a:p>
      </dgm:t>
    </dgm:pt>
    <dgm:pt modelId="{13034C9C-0B70-4A35-9E86-27DEE6CE1A1C}" type="pres">
      <dgm:prSet presAssocID="{3B8A353E-B836-496B-9F5F-8E8F2066E9AD}" presName="compositeNode" presStyleCnt="0">
        <dgm:presLayoutVars>
          <dgm:bulletEnabled val="1"/>
        </dgm:presLayoutVars>
      </dgm:prSet>
      <dgm:spPr/>
      <dgm:t>
        <a:bodyPr/>
        <a:lstStyle/>
        <a:p>
          <a:endParaRPr lang="da-DK"/>
        </a:p>
      </dgm:t>
    </dgm:pt>
    <dgm:pt modelId="{6B5A8B3F-2665-4C54-B115-0E2644123014}" type="pres">
      <dgm:prSet presAssocID="{3B8A353E-B836-496B-9F5F-8E8F2066E9AD}" presName="bgRect" presStyleLbl="node1" presStyleIdx="1" presStyleCnt="2"/>
      <dgm:spPr/>
      <dgm:t>
        <a:bodyPr/>
        <a:lstStyle/>
        <a:p>
          <a:endParaRPr lang="da-DK"/>
        </a:p>
      </dgm:t>
    </dgm:pt>
    <dgm:pt modelId="{219E207D-CF96-4B13-BDA3-06A3A47DCD83}" type="pres">
      <dgm:prSet presAssocID="{3B8A353E-B836-496B-9F5F-8E8F2066E9AD}" presName="parentNode" presStyleLbl="node1" presStyleIdx="1" presStyleCnt="2">
        <dgm:presLayoutVars>
          <dgm:chMax val="0"/>
          <dgm:bulletEnabled val="1"/>
        </dgm:presLayoutVars>
      </dgm:prSet>
      <dgm:spPr/>
      <dgm:t>
        <a:bodyPr/>
        <a:lstStyle/>
        <a:p>
          <a:endParaRPr lang="da-DK"/>
        </a:p>
      </dgm:t>
    </dgm:pt>
    <dgm:pt modelId="{99FA14FE-207C-40A4-A1B4-1CB3EB56F165}" type="pres">
      <dgm:prSet presAssocID="{3B8A353E-B836-496B-9F5F-8E8F2066E9AD}" presName="childNode" presStyleLbl="node1" presStyleIdx="1" presStyleCnt="2">
        <dgm:presLayoutVars>
          <dgm:bulletEnabled val="1"/>
        </dgm:presLayoutVars>
      </dgm:prSet>
      <dgm:spPr/>
      <dgm:t>
        <a:bodyPr/>
        <a:lstStyle/>
        <a:p>
          <a:endParaRPr lang="da-DK"/>
        </a:p>
      </dgm:t>
    </dgm:pt>
  </dgm:ptLst>
  <dgm:cxnLst>
    <dgm:cxn modelId="{9858ABB2-25F1-42BB-A03C-5E8A269FE5C9}" type="presOf" srcId="{DF3C4312-D2F3-44D3-A360-996F915DD284}" destId="{1B2C0FBD-2BF3-4A7F-840F-2E51980EF977}" srcOrd="0" destOrd="0" presId="urn:microsoft.com/office/officeart/2005/8/layout/hProcess7"/>
    <dgm:cxn modelId="{F8C94678-7192-4418-9BE4-2B0480FDDD2C}" srcId="{3B8A353E-B836-496B-9F5F-8E8F2066E9AD}" destId="{F391A025-58C0-40C1-B471-8A89B5AE7408}" srcOrd="0" destOrd="0" parTransId="{CBF8F184-AB66-4BDF-A99E-4DB7051E4035}" sibTransId="{2DB95C16-2108-44DD-B9CB-EF4F919CE85A}"/>
    <dgm:cxn modelId="{562B0ED9-1A2C-4BA1-ACCB-1E78CE5C6B20}" type="presOf" srcId="{957D3318-1376-410F-B36E-5FC6554575CC}" destId="{1413224D-4D78-495B-A408-97B14C74A0E9}" srcOrd="0" destOrd="0" presId="urn:microsoft.com/office/officeart/2005/8/layout/hProcess7"/>
    <dgm:cxn modelId="{3F2620D1-CB9D-4357-B8D5-B36EAB69C786}" type="presOf" srcId="{9500FBF9-E673-41EF-8B49-E01278303C30}" destId="{DF4FFB58-14CA-46E0-A7F8-829092BC59FF}" srcOrd="0" destOrd="0" presId="urn:microsoft.com/office/officeart/2005/8/layout/hProcess7"/>
    <dgm:cxn modelId="{6510E9CC-1EE7-4725-90A2-9CEDB78E2B67}" type="presOf" srcId="{F990EC7E-9341-49FA-8018-315DD7208A22}" destId="{99FA14FE-207C-40A4-A1B4-1CB3EB56F165}" srcOrd="0" destOrd="1" presId="urn:microsoft.com/office/officeart/2005/8/layout/hProcess7"/>
    <dgm:cxn modelId="{BAB40630-4CB3-4F75-ABD0-13353AA436FE}" srcId="{957D3318-1376-410F-B36E-5FC6554575CC}" destId="{3B8A353E-B836-496B-9F5F-8E8F2066E9AD}" srcOrd="1" destOrd="0" parTransId="{D4D79504-E035-47BE-837B-32CDDE0559B9}" sibTransId="{950F9310-3200-4CF3-A39F-C66DB676BD3A}"/>
    <dgm:cxn modelId="{554DD10E-8A93-4AA9-B1FD-E38920278373}" srcId="{9500FBF9-E673-41EF-8B49-E01278303C30}" destId="{0197C473-78D5-4FEA-AD09-618E07E7C4A8}" srcOrd="2" destOrd="0" parTransId="{6FB6BCCD-678F-4B88-9394-4BC56957749F}" sibTransId="{3EC886F3-515C-4847-B13B-355A6D8F66B2}"/>
    <dgm:cxn modelId="{DF3B8928-7E64-47D4-A918-C3A63530BF97}" srcId="{9500FBF9-E673-41EF-8B49-E01278303C30}" destId="{0B61452D-D9A9-43D7-9EAB-1005A908896B}" srcOrd="1" destOrd="0" parTransId="{4E30984D-9458-4E45-8593-D7B7605800F8}" sibTransId="{47E3184E-40CC-45A1-BE01-1195350AB578}"/>
    <dgm:cxn modelId="{1343AF4D-50BF-44BB-86C7-EB2858CD9A84}" type="presOf" srcId="{3B8A353E-B836-496B-9F5F-8E8F2066E9AD}" destId="{6B5A8B3F-2665-4C54-B115-0E2644123014}" srcOrd="0" destOrd="0" presId="urn:microsoft.com/office/officeart/2005/8/layout/hProcess7"/>
    <dgm:cxn modelId="{2DEA82B9-420F-4E7F-9E42-AF2C03E797DD}" type="presOf" srcId="{9500FBF9-E673-41EF-8B49-E01278303C30}" destId="{E7439221-04D0-4A01-974C-026A98A209FA}" srcOrd="1" destOrd="0" presId="urn:microsoft.com/office/officeart/2005/8/layout/hProcess7"/>
    <dgm:cxn modelId="{C3D67126-21BD-4BF8-9E4A-398C7CEA2023}" srcId="{957D3318-1376-410F-B36E-5FC6554575CC}" destId="{9500FBF9-E673-41EF-8B49-E01278303C30}" srcOrd="0" destOrd="0" parTransId="{6398121E-F116-4049-9DEB-C5F00C1D78B5}" sibTransId="{740641D9-D890-41FF-A0FD-AB763A263D1B}"/>
    <dgm:cxn modelId="{8AF43F0F-8A35-48D9-8B9B-1C39349BD50E}" type="presOf" srcId="{3B8A353E-B836-496B-9F5F-8E8F2066E9AD}" destId="{219E207D-CF96-4B13-BDA3-06A3A47DCD83}" srcOrd="1" destOrd="0" presId="urn:microsoft.com/office/officeart/2005/8/layout/hProcess7"/>
    <dgm:cxn modelId="{8EB325C2-0F83-4D6C-B296-41F9BDEB00A7}" srcId="{9500FBF9-E673-41EF-8B49-E01278303C30}" destId="{CDA8BE9F-5E89-4AA8-943E-8D003A11CEDA}" srcOrd="3" destOrd="0" parTransId="{B14DEA22-0003-4AD0-8C32-41B938FA5CF2}" sibTransId="{0703EBFE-7DC3-4BC7-A90C-B354AA627E14}"/>
    <dgm:cxn modelId="{6A80B3BA-C322-4AC3-A649-AEA6F01C141F}" type="presOf" srcId="{0B61452D-D9A9-43D7-9EAB-1005A908896B}" destId="{1B2C0FBD-2BF3-4A7F-840F-2E51980EF977}" srcOrd="0" destOrd="1" presId="urn:microsoft.com/office/officeart/2005/8/layout/hProcess7"/>
    <dgm:cxn modelId="{C9410A61-E3BF-4232-81B5-4FD4EB288EC5}" srcId="{3B8A353E-B836-496B-9F5F-8E8F2066E9AD}" destId="{F990EC7E-9341-49FA-8018-315DD7208A22}" srcOrd="1" destOrd="0" parTransId="{739D4512-A4B1-402A-8A3A-64EB81FCFF22}" sibTransId="{D313CD6C-CDDA-441F-ABBC-7FB26052CF2E}"/>
    <dgm:cxn modelId="{D784EC3B-97FC-4BFD-8D98-6773929CE91D}" type="presOf" srcId="{CDA8BE9F-5E89-4AA8-943E-8D003A11CEDA}" destId="{1B2C0FBD-2BF3-4A7F-840F-2E51980EF977}" srcOrd="0" destOrd="3" presId="urn:microsoft.com/office/officeart/2005/8/layout/hProcess7"/>
    <dgm:cxn modelId="{AD047DD2-A4F1-4FDA-B5AF-2C77A38BA4A3}" srcId="{9500FBF9-E673-41EF-8B49-E01278303C30}" destId="{DF3C4312-D2F3-44D3-A360-996F915DD284}" srcOrd="0" destOrd="0" parTransId="{55322AC4-9126-45FA-9875-A92653FEFE10}" sibTransId="{DB4F211F-51AB-4917-90AA-062E1EAB232A}"/>
    <dgm:cxn modelId="{41E0894C-A2D4-489D-ACF2-153A876C55E5}" type="presOf" srcId="{0197C473-78D5-4FEA-AD09-618E07E7C4A8}" destId="{1B2C0FBD-2BF3-4A7F-840F-2E51980EF977}" srcOrd="0" destOrd="2" presId="urn:microsoft.com/office/officeart/2005/8/layout/hProcess7"/>
    <dgm:cxn modelId="{C1BC292E-7489-47FD-90E0-52BFB590561F}" type="presOf" srcId="{F391A025-58C0-40C1-B471-8A89B5AE7408}" destId="{99FA14FE-207C-40A4-A1B4-1CB3EB56F165}" srcOrd="0" destOrd="0" presId="urn:microsoft.com/office/officeart/2005/8/layout/hProcess7"/>
    <dgm:cxn modelId="{A7F87885-B3A7-43ED-9201-006C6A6BABAF}" type="presParOf" srcId="{1413224D-4D78-495B-A408-97B14C74A0E9}" destId="{B0940A59-20D4-4BE4-A546-A8EEF10845CC}" srcOrd="0" destOrd="0" presId="urn:microsoft.com/office/officeart/2005/8/layout/hProcess7"/>
    <dgm:cxn modelId="{5E25AFB1-D5A8-4270-8A72-DFAF07514355}" type="presParOf" srcId="{B0940A59-20D4-4BE4-A546-A8EEF10845CC}" destId="{DF4FFB58-14CA-46E0-A7F8-829092BC59FF}" srcOrd="0" destOrd="0" presId="urn:microsoft.com/office/officeart/2005/8/layout/hProcess7"/>
    <dgm:cxn modelId="{A4822D80-D1A4-4D8E-81DE-858F5CC482A6}" type="presParOf" srcId="{B0940A59-20D4-4BE4-A546-A8EEF10845CC}" destId="{E7439221-04D0-4A01-974C-026A98A209FA}" srcOrd="1" destOrd="0" presId="urn:microsoft.com/office/officeart/2005/8/layout/hProcess7"/>
    <dgm:cxn modelId="{DCFEC510-6544-4C93-92CE-E8ECC3F9AC1F}" type="presParOf" srcId="{B0940A59-20D4-4BE4-A546-A8EEF10845CC}" destId="{1B2C0FBD-2BF3-4A7F-840F-2E51980EF977}" srcOrd="2" destOrd="0" presId="urn:microsoft.com/office/officeart/2005/8/layout/hProcess7"/>
    <dgm:cxn modelId="{E5E54DC0-11A2-4CF5-9DBC-66B3FEEE7266}" type="presParOf" srcId="{1413224D-4D78-495B-A408-97B14C74A0E9}" destId="{85465E23-8BAA-4B50-80A1-2812E27F2EBB}" srcOrd="1" destOrd="0" presId="urn:microsoft.com/office/officeart/2005/8/layout/hProcess7"/>
    <dgm:cxn modelId="{7239EA30-89D1-4BC1-B1D2-3F1263DC34EB}" type="presParOf" srcId="{1413224D-4D78-495B-A408-97B14C74A0E9}" destId="{2EF4FB77-6483-4D03-B9DB-DFC9C59B410B}" srcOrd="2" destOrd="0" presId="urn:microsoft.com/office/officeart/2005/8/layout/hProcess7"/>
    <dgm:cxn modelId="{0F945FB5-2699-4398-B693-1EBA39529D9A}" type="presParOf" srcId="{2EF4FB77-6483-4D03-B9DB-DFC9C59B410B}" destId="{395B8476-F134-46D9-8B7F-537793BE97BD}" srcOrd="0" destOrd="0" presId="urn:microsoft.com/office/officeart/2005/8/layout/hProcess7"/>
    <dgm:cxn modelId="{C94A3CB6-5CFE-41C3-B307-91C6792EA3FF}" type="presParOf" srcId="{2EF4FB77-6483-4D03-B9DB-DFC9C59B410B}" destId="{50CB3EB2-8DEB-4332-9990-7B20FB1DCECB}" srcOrd="1" destOrd="0" presId="urn:microsoft.com/office/officeart/2005/8/layout/hProcess7"/>
    <dgm:cxn modelId="{7DB47513-668D-4272-8ECE-B3B54FEB441D}" type="presParOf" srcId="{2EF4FB77-6483-4D03-B9DB-DFC9C59B410B}" destId="{7648D467-E6DB-4600-B78E-272DD28EE31B}" srcOrd="2" destOrd="0" presId="urn:microsoft.com/office/officeart/2005/8/layout/hProcess7"/>
    <dgm:cxn modelId="{BCC17526-C9B5-4ED2-8396-613B9C7DDDD4}" type="presParOf" srcId="{1413224D-4D78-495B-A408-97B14C74A0E9}" destId="{5766C52C-2592-4D7F-86EA-131E4A6711CC}" srcOrd="3" destOrd="0" presId="urn:microsoft.com/office/officeart/2005/8/layout/hProcess7"/>
    <dgm:cxn modelId="{C982EAF4-F66D-4891-8BBE-B01EF25BF663}" type="presParOf" srcId="{1413224D-4D78-495B-A408-97B14C74A0E9}" destId="{13034C9C-0B70-4A35-9E86-27DEE6CE1A1C}" srcOrd="4" destOrd="0" presId="urn:microsoft.com/office/officeart/2005/8/layout/hProcess7"/>
    <dgm:cxn modelId="{E83A402E-2538-4794-8C2B-2DB886245229}" type="presParOf" srcId="{13034C9C-0B70-4A35-9E86-27DEE6CE1A1C}" destId="{6B5A8B3F-2665-4C54-B115-0E2644123014}" srcOrd="0" destOrd="0" presId="urn:microsoft.com/office/officeart/2005/8/layout/hProcess7"/>
    <dgm:cxn modelId="{3082BD68-F16B-4709-9C45-221F821CE896}" type="presParOf" srcId="{13034C9C-0B70-4A35-9E86-27DEE6CE1A1C}" destId="{219E207D-CF96-4B13-BDA3-06A3A47DCD83}" srcOrd="1" destOrd="0" presId="urn:microsoft.com/office/officeart/2005/8/layout/hProcess7"/>
    <dgm:cxn modelId="{1B9646CF-0405-41D4-A063-664DB0B65008}" type="presParOf" srcId="{13034C9C-0B70-4A35-9E86-27DEE6CE1A1C}" destId="{99FA14FE-207C-40A4-A1B4-1CB3EB56F165}" srcOrd="2" destOrd="0" presId="urn:microsoft.com/office/officeart/2005/8/layout/hProcess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F4FFB58-14CA-46E0-A7F8-829092BC59FF}">
      <dsp:nvSpPr>
        <dsp:cNvPr id="0" name=""/>
        <dsp:cNvSpPr/>
      </dsp:nvSpPr>
      <dsp:spPr>
        <a:xfrm>
          <a:off x="1763" y="63636"/>
          <a:ext cx="4491632" cy="5389959"/>
        </a:xfrm>
        <a:prstGeom prst="roundRect">
          <a:avLst>
            <a:gd name="adj" fmla="val 5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4879" rIns="226695" bIns="0" numCol="1" spcCol="1270" anchor="t" anchorCtr="0">
          <a:noAutofit/>
        </a:bodyPr>
        <a:lstStyle/>
        <a:p>
          <a:pPr lvl="0" algn="r" defTabSz="2266950">
            <a:lnSpc>
              <a:spcPct val="90000"/>
            </a:lnSpc>
            <a:spcBef>
              <a:spcPct val="0"/>
            </a:spcBef>
            <a:spcAft>
              <a:spcPct val="35000"/>
            </a:spcAft>
          </a:pPr>
          <a:r>
            <a:rPr lang="da-DK" sz="5100" b="1" kern="1200" dirty="0" smtClean="0"/>
            <a:t>SKOLE </a:t>
          </a:r>
          <a:endParaRPr lang="da-DK" sz="5100" b="1" kern="1200" dirty="0"/>
        </a:p>
      </dsp:txBody>
      <dsp:txXfrm rot="16200000">
        <a:off x="-1758956" y="1824356"/>
        <a:ext cx="4419766" cy="898326"/>
      </dsp:txXfrm>
    </dsp:sp>
    <dsp:sp modelId="{1B2C0FBD-2BF3-4A7F-840F-2E51980EF977}">
      <dsp:nvSpPr>
        <dsp:cNvPr id="0" name=""/>
        <dsp:cNvSpPr/>
      </dsp:nvSpPr>
      <dsp:spPr>
        <a:xfrm>
          <a:off x="900090" y="63636"/>
          <a:ext cx="3346266" cy="538995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5151" rIns="0" bIns="0" numCol="1" spcCol="1270" anchor="t" anchorCtr="0">
          <a:noAutofit/>
        </a:bodyPr>
        <a:lstStyle/>
        <a:p>
          <a:pPr lvl="0" algn="l" defTabSz="1066800">
            <a:lnSpc>
              <a:spcPct val="90000"/>
            </a:lnSpc>
            <a:spcBef>
              <a:spcPct val="0"/>
            </a:spcBef>
            <a:spcAft>
              <a:spcPts val="1800"/>
            </a:spcAft>
          </a:pPr>
          <a:r>
            <a:rPr lang="da-DK" sz="2400" kern="1200" dirty="0" smtClean="0"/>
            <a:t>Sætte tid af til samarbejde på forældremøder</a:t>
          </a:r>
        </a:p>
        <a:p>
          <a:pPr lvl="0" algn="l" defTabSz="1066800">
            <a:lnSpc>
              <a:spcPct val="90000"/>
            </a:lnSpc>
            <a:spcBef>
              <a:spcPct val="0"/>
            </a:spcBef>
            <a:spcAft>
              <a:spcPct val="35000"/>
            </a:spcAft>
          </a:pPr>
          <a:r>
            <a:rPr lang="da-DK" sz="2400" kern="1200" dirty="0" smtClean="0"/>
            <a:t>Arbejde for ligeværdighed i samarbejdet</a:t>
          </a:r>
          <a:endParaRPr lang="da-DK" sz="2400" kern="1200" dirty="0"/>
        </a:p>
        <a:p>
          <a:pPr lvl="0" algn="l" defTabSz="1066800">
            <a:lnSpc>
              <a:spcPct val="90000"/>
            </a:lnSpc>
            <a:spcBef>
              <a:spcPct val="0"/>
            </a:spcBef>
            <a:spcAft>
              <a:spcPts val="1800"/>
            </a:spcAft>
          </a:pPr>
          <a:r>
            <a:rPr lang="da-DK" sz="2400" kern="1200" dirty="0" smtClean="0"/>
            <a:t>Arbejde med værdier og ’den gode klasse’</a:t>
          </a:r>
        </a:p>
        <a:p>
          <a:pPr lvl="0" algn="l" defTabSz="1066800">
            <a:lnSpc>
              <a:spcPct val="90000"/>
            </a:lnSpc>
            <a:spcBef>
              <a:spcPct val="0"/>
            </a:spcBef>
            <a:spcAft>
              <a:spcPts val="1800"/>
            </a:spcAft>
          </a:pPr>
          <a:r>
            <a:rPr lang="da-DK" sz="2400" kern="1200" dirty="0" smtClean="0"/>
            <a:t>Være åbne, rummelige og anerkendende </a:t>
          </a:r>
        </a:p>
        <a:p>
          <a:pPr lvl="0" algn="l" defTabSz="1066800">
            <a:lnSpc>
              <a:spcPct val="90000"/>
            </a:lnSpc>
            <a:spcBef>
              <a:spcPct val="0"/>
            </a:spcBef>
            <a:spcAft>
              <a:spcPts val="1800"/>
            </a:spcAft>
          </a:pPr>
          <a:r>
            <a:rPr lang="da-DK" sz="2400" kern="1200" dirty="0" smtClean="0"/>
            <a:t>Formidle vigtig viden til jer og inddrage jer</a:t>
          </a:r>
          <a:endParaRPr lang="da-DK" sz="2400" kern="1200" dirty="0"/>
        </a:p>
        <a:p>
          <a:pPr lvl="0" algn="l" defTabSz="844550">
            <a:lnSpc>
              <a:spcPct val="90000"/>
            </a:lnSpc>
            <a:spcBef>
              <a:spcPct val="0"/>
            </a:spcBef>
            <a:spcAft>
              <a:spcPct val="35000"/>
            </a:spcAft>
          </a:pPr>
          <a:r>
            <a:rPr lang="da-DK" sz="1900" b="1" kern="1200" dirty="0" smtClean="0"/>
            <a:t>VÆRE POSITIVE ROLLEMODELLER</a:t>
          </a:r>
          <a:endParaRPr lang="da-DK" sz="1900" kern="1200" dirty="0" smtClean="0"/>
        </a:p>
      </dsp:txBody>
      <dsp:txXfrm>
        <a:off x="900090" y="63636"/>
        <a:ext cx="3346266" cy="5389959"/>
      </dsp:txXfrm>
    </dsp:sp>
    <dsp:sp modelId="{6B5A8B3F-2665-4C54-B115-0E2644123014}">
      <dsp:nvSpPr>
        <dsp:cNvPr id="0" name=""/>
        <dsp:cNvSpPr/>
      </dsp:nvSpPr>
      <dsp:spPr>
        <a:xfrm>
          <a:off x="4650603" y="63636"/>
          <a:ext cx="4491632" cy="5389959"/>
        </a:xfrm>
        <a:prstGeom prst="roundRect">
          <a:avLst>
            <a:gd name="adj" fmla="val 5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4879" rIns="226695" bIns="0" numCol="1" spcCol="1270" anchor="t" anchorCtr="0">
          <a:noAutofit/>
        </a:bodyPr>
        <a:lstStyle/>
        <a:p>
          <a:pPr lvl="0" algn="r" defTabSz="2266950">
            <a:lnSpc>
              <a:spcPct val="90000"/>
            </a:lnSpc>
            <a:spcBef>
              <a:spcPct val="0"/>
            </a:spcBef>
            <a:spcAft>
              <a:spcPct val="35000"/>
            </a:spcAft>
          </a:pPr>
          <a:r>
            <a:rPr lang="da-DK" sz="5100" b="1" kern="1200" dirty="0" smtClean="0"/>
            <a:t>FORÆLDRE</a:t>
          </a:r>
          <a:r>
            <a:rPr lang="da-DK" sz="5100" kern="1200" dirty="0" smtClean="0"/>
            <a:t>  </a:t>
          </a:r>
        </a:p>
      </dsp:txBody>
      <dsp:txXfrm rot="16200000">
        <a:off x="2889883" y="1824356"/>
        <a:ext cx="4419766" cy="898326"/>
      </dsp:txXfrm>
    </dsp:sp>
    <dsp:sp modelId="{50CB3EB2-8DEB-4332-9990-7B20FB1DCECB}">
      <dsp:nvSpPr>
        <dsp:cNvPr id="0" name=""/>
        <dsp:cNvSpPr/>
      </dsp:nvSpPr>
      <dsp:spPr>
        <a:xfrm rot="5400000" flipH="1" flipV="1">
          <a:off x="4541505" y="5467391"/>
          <a:ext cx="49844" cy="49836"/>
        </a:xfrm>
        <a:prstGeom prst="flowChartExtract">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FA14FE-207C-40A4-A1B4-1CB3EB56F165}">
      <dsp:nvSpPr>
        <dsp:cNvPr id="0" name=""/>
        <dsp:cNvSpPr/>
      </dsp:nvSpPr>
      <dsp:spPr>
        <a:xfrm>
          <a:off x="5548930" y="63636"/>
          <a:ext cx="3346266" cy="538995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5151" rIns="0" bIns="0" numCol="1" spcCol="1270" anchor="t" anchorCtr="0">
          <a:noAutofit/>
        </a:bodyPr>
        <a:lstStyle/>
        <a:p>
          <a:pPr lvl="0" algn="l" defTabSz="977900">
            <a:lnSpc>
              <a:spcPct val="90000"/>
            </a:lnSpc>
            <a:spcBef>
              <a:spcPct val="0"/>
            </a:spcBef>
            <a:spcAft>
              <a:spcPct val="35000"/>
            </a:spcAft>
          </a:pPr>
          <a:r>
            <a:rPr lang="da-DK" sz="1900" b="1" kern="1200" dirty="0" smtClean="0"/>
            <a:t>VÆRE POSITIVE ROLLEMODELLER</a:t>
          </a:r>
        </a:p>
        <a:p>
          <a:pPr lvl="0" algn="l" defTabSz="977900">
            <a:lnSpc>
              <a:spcPct val="90000"/>
            </a:lnSpc>
            <a:spcBef>
              <a:spcPct val="0"/>
            </a:spcBef>
            <a:spcAft>
              <a:spcPct val="35000"/>
            </a:spcAft>
          </a:pPr>
          <a:r>
            <a:rPr lang="da-DK" sz="2300" kern="1200" dirty="0" smtClean="0"/>
            <a:t>Vise interesse for jeres børns skolegang</a:t>
          </a:r>
        </a:p>
        <a:p>
          <a:pPr lvl="0" algn="l" defTabSz="977900">
            <a:lnSpc>
              <a:spcPct val="90000"/>
            </a:lnSpc>
            <a:spcBef>
              <a:spcPct val="0"/>
            </a:spcBef>
            <a:spcAft>
              <a:spcPct val="35000"/>
            </a:spcAft>
          </a:pPr>
          <a:r>
            <a:rPr lang="da-DK" sz="2300" kern="1200" dirty="0" smtClean="0"/>
            <a:t>Undgå at tale dårligt om andre og reagere på dårligt sprog</a:t>
          </a:r>
        </a:p>
        <a:p>
          <a:pPr lvl="0" algn="l" defTabSz="977900">
            <a:lnSpc>
              <a:spcPct val="90000"/>
            </a:lnSpc>
            <a:spcBef>
              <a:spcPct val="0"/>
            </a:spcBef>
            <a:spcAft>
              <a:spcPct val="35000"/>
            </a:spcAft>
          </a:pPr>
          <a:r>
            <a:rPr lang="da-DK" sz="2300" kern="1200" dirty="0" smtClean="0"/>
            <a:t>Støtte jeres børn i at lege på kryds og tværs i klassen</a:t>
          </a:r>
        </a:p>
        <a:p>
          <a:pPr lvl="0" algn="l" defTabSz="977900">
            <a:lnSpc>
              <a:spcPct val="90000"/>
            </a:lnSpc>
            <a:spcBef>
              <a:spcPct val="0"/>
            </a:spcBef>
            <a:spcAft>
              <a:spcPct val="35000"/>
            </a:spcAft>
          </a:pPr>
          <a:r>
            <a:rPr lang="da-DK" sz="2300" kern="1200" dirty="0" smtClean="0"/>
            <a:t>Gøre noget særligt for de usynlige i klassen</a:t>
          </a:r>
        </a:p>
        <a:p>
          <a:pPr lvl="0" algn="l" defTabSz="977900">
            <a:lnSpc>
              <a:spcPct val="90000"/>
            </a:lnSpc>
            <a:spcBef>
              <a:spcPct val="0"/>
            </a:spcBef>
            <a:spcAft>
              <a:spcPct val="35000"/>
            </a:spcAft>
          </a:pPr>
          <a:r>
            <a:rPr lang="da-DK" sz="2300" kern="1200" dirty="0" smtClean="0"/>
            <a:t>Tale om at der er mange rigtige måder at være på</a:t>
          </a:r>
        </a:p>
        <a:p>
          <a:pPr lvl="0" algn="l" defTabSz="977900">
            <a:lnSpc>
              <a:spcPct val="90000"/>
            </a:lnSpc>
            <a:spcBef>
              <a:spcPct val="0"/>
            </a:spcBef>
            <a:spcAft>
              <a:spcPct val="35000"/>
            </a:spcAft>
          </a:pPr>
          <a:r>
            <a:rPr lang="da-DK" sz="2300" kern="1200" dirty="0" smtClean="0"/>
            <a:t>Stå sammen om at </a:t>
          </a:r>
          <a:r>
            <a:rPr lang="da-DK" sz="2300" i="1" kern="1200" dirty="0" smtClean="0"/>
            <a:t>alle </a:t>
          </a:r>
          <a:r>
            <a:rPr lang="da-DK" sz="2300" i="0" kern="1200" dirty="0" smtClean="0"/>
            <a:t>børn skal med i fællesskabet</a:t>
          </a:r>
          <a:endParaRPr lang="da-DK" sz="2300" i="1" kern="1200" dirty="0" smtClean="0"/>
        </a:p>
      </dsp:txBody>
      <dsp:txXfrm>
        <a:off x="5548930" y="63636"/>
        <a:ext cx="3346266" cy="538995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57636" y="0"/>
            <a:ext cx="2951163" cy="497126"/>
          </a:xfrm>
          <a:prstGeom prst="rect">
            <a:avLst/>
          </a:prstGeom>
        </p:spPr>
        <p:txBody>
          <a:bodyPr vert="horz" lIns="91440" tIns="45720" rIns="91440" bIns="45720" rtlCol="0"/>
          <a:lstStyle>
            <a:lvl1pPr algn="r">
              <a:defRPr sz="1200"/>
            </a:lvl1pPr>
          </a:lstStyle>
          <a:p>
            <a:fld id="{9AE20E51-482D-4A1F-B89C-EFB74E49BCDB}" type="datetimeFigureOut">
              <a:rPr lang="da-DK" smtClean="0"/>
              <a:pPr/>
              <a:t>17-08-2016</a:t>
            </a:fld>
            <a:endParaRPr lang="da-DK"/>
          </a:p>
        </p:txBody>
      </p:sp>
      <p:sp>
        <p:nvSpPr>
          <p:cNvPr id="4" name="Pladsholder til sidefod 3"/>
          <p:cNvSpPr>
            <a:spLocks noGrp="1"/>
          </p:cNvSpPr>
          <p:nvPr>
            <p:ph type="ftr" sz="quarter" idx="2"/>
          </p:nvPr>
        </p:nvSpPr>
        <p:spPr>
          <a:xfrm>
            <a:off x="0" y="9443662"/>
            <a:ext cx="2951163" cy="497126"/>
          </a:xfrm>
          <a:prstGeom prst="rect">
            <a:avLst/>
          </a:prstGeom>
        </p:spPr>
        <p:txBody>
          <a:bodyPr vert="horz" lIns="91440" tIns="45720" rIns="91440" bIns="45720" rtlCol="0" anchor="b"/>
          <a:lstStyle>
            <a:lvl1pPr algn="l">
              <a:defRPr sz="1200"/>
            </a:lvl1pPr>
          </a:lstStyle>
          <a:p>
            <a:endParaRPr lang="da-DK"/>
          </a:p>
        </p:txBody>
      </p:sp>
      <p:sp>
        <p:nvSpPr>
          <p:cNvPr id="5" name="Pladsholder til diasnummer 4"/>
          <p:cNvSpPr>
            <a:spLocks noGrp="1"/>
          </p:cNvSpPr>
          <p:nvPr>
            <p:ph type="sldNum" sz="quarter" idx="3"/>
          </p:nvPr>
        </p:nvSpPr>
        <p:spPr>
          <a:xfrm>
            <a:off x="3857636" y="9443662"/>
            <a:ext cx="2951163" cy="497126"/>
          </a:xfrm>
          <a:prstGeom prst="rect">
            <a:avLst/>
          </a:prstGeom>
        </p:spPr>
        <p:txBody>
          <a:bodyPr vert="horz" lIns="91440" tIns="45720" rIns="91440" bIns="45720" rtlCol="0" anchor="b"/>
          <a:lstStyle>
            <a:lvl1pPr algn="r">
              <a:defRPr sz="1200"/>
            </a:lvl1pPr>
          </a:lstStyle>
          <a:p>
            <a:fld id="{06FD2A83-97DC-402C-B412-CC6C71238729}" type="slidenum">
              <a:rPr lang="da-DK" smtClean="0"/>
              <a:pPr/>
              <a:t>‹nr.›</a:t>
            </a:fld>
            <a:endParaRPr lang="da-DK"/>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7636" y="0"/>
            <a:ext cx="2951163" cy="497126"/>
          </a:xfrm>
          <a:prstGeom prst="rect">
            <a:avLst/>
          </a:prstGeom>
        </p:spPr>
        <p:txBody>
          <a:bodyPr vert="horz" lIns="91440" tIns="45720" rIns="91440" bIns="45720" rtlCol="0"/>
          <a:lstStyle>
            <a:lvl1pPr algn="r">
              <a:defRPr sz="1200"/>
            </a:lvl1pPr>
          </a:lstStyle>
          <a:p>
            <a:fld id="{3FD1B726-CBD3-47ED-8831-57A23CFDAF30}" type="datetimeFigureOut">
              <a:rPr lang="da-DK" smtClean="0"/>
              <a:pPr/>
              <a:t>17-08-2016</a:t>
            </a:fld>
            <a:endParaRPr lang="da-DK"/>
          </a:p>
        </p:txBody>
      </p:sp>
      <p:sp>
        <p:nvSpPr>
          <p:cNvPr id="4" name="Pladsholder til diasbillede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1038" y="4722694"/>
            <a:ext cx="5448300" cy="4474131"/>
          </a:xfrm>
          <a:prstGeom prst="rect">
            <a:avLst/>
          </a:prstGeom>
        </p:spPr>
        <p:txBody>
          <a:bodyPr vert="horz" lIns="91440" tIns="45720" rIns="91440" bIns="45720" rtlCol="0">
            <a:normAutofit/>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a:defRPr sz="1200"/>
            </a:lvl1pPr>
          </a:lstStyle>
          <a:p>
            <a:fld id="{A2421DFE-4331-404B-B060-539273950114}" type="slidenum">
              <a:rPr lang="da-DK" smtClean="0"/>
              <a:pPr/>
              <a:t>‹nr.›</a:t>
            </a:fld>
            <a:endParaRPr lang="da-DK"/>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b="0" i="0" u="sng" dirty="0" smtClean="0">
                <a:solidFill>
                  <a:srgbClr val="7030A0"/>
                </a:solidFill>
              </a:rPr>
              <a:t>DU KAN LADE DIG INSPIRERE AF FØLGENDE FORMULERINGER:</a:t>
            </a:r>
          </a:p>
          <a:p>
            <a:endParaRPr lang="da-DK" dirty="0" smtClean="0"/>
          </a:p>
          <a:p>
            <a:r>
              <a:rPr lang="da-DK" b="1" dirty="0" smtClean="0"/>
              <a:t>Navn,</a:t>
            </a:r>
            <a:r>
              <a:rPr lang="da-DK" b="1" baseline="0" dirty="0" smtClean="0"/>
              <a:t> titel</a:t>
            </a:r>
            <a:endParaRPr lang="da-DK" b="1" dirty="0" smtClean="0"/>
          </a:p>
          <a:p>
            <a:endParaRPr lang="da-DK" b="0" baseline="0" dirty="0" smtClean="0"/>
          </a:p>
          <a:p>
            <a:r>
              <a:rPr lang="da-DK" baseline="0" dirty="0" smtClean="0"/>
              <a:t>I er skolens vigtigste samarbejdsparter, når vi skal give jeres børn det gode skoleliv, så </a:t>
            </a:r>
            <a:r>
              <a:rPr lang="da-DK" b="1" baseline="0" dirty="0" smtClean="0"/>
              <a:t>tak fordi I er kommet</a:t>
            </a:r>
            <a:r>
              <a:rPr lang="da-DK" baseline="0" dirty="0" smtClean="0"/>
              <a:t>.  </a:t>
            </a:r>
          </a:p>
          <a:p>
            <a:endParaRPr lang="da-DK" b="1" baseline="0" dirty="0" smtClean="0"/>
          </a:p>
          <a:p>
            <a:r>
              <a:rPr lang="da-DK" b="1" baseline="0" dirty="0" smtClean="0"/>
              <a:t>I dag holder vi forældremøde</a:t>
            </a:r>
            <a:r>
              <a:rPr lang="da-DK" baseline="0" dirty="0" smtClean="0"/>
              <a:t>. Og det tager vi ganske bogstaveligt her på skolen, for det er her forældrene i en klasse mødes. Som skole er vi vært og vi har selvfølgelig en masse på hjerte. Vi vil gerne præsentere os selv. Vi vil gerne fortælle jer lidt om skolen. Vi vil gerne introducere skolebestyrelsen, fortælle om de fag jeres dejlige børn skal have. Det kunne vi sagtens bruge al tiden på, men vi vælger at prioritere en del af tiden til, at I som forældre ude i klasserne møder hinanden, taler sammen og starter et samarbejde omkring det at skabe en god klasse der trives, og hvor børnene udvikler sig og lærer. Det hænger nemlig sammen. </a:t>
            </a:r>
            <a:r>
              <a:rPr lang="da-DK" b="1" baseline="0" dirty="0" smtClean="0"/>
              <a:t>Det vil jeg gerne bruge de første 10-15 minutter på at uddybe</a:t>
            </a:r>
            <a:r>
              <a:rPr lang="da-DK" baseline="0" dirty="0" smtClean="0"/>
              <a:t>. </a:t>
            </a:r>
          </a:p>
          <a:p>
            <a:endParaRPr lang="da-DK" baseline="0" dirty="0" smtClean="0"/>
          </a:p>
        </p:txBody>
      </p:sp>
      <p:sp>
        <p:nvSpPr>
          <p:cNvPr id="4" name="Pladsholder til diasnummer 3"/>
          <p:cNvSpPr>
            <a:spLocks noGrp="1"/>
          </p:cNvSpPr>
          <p:nvPr>
            <p:ph type="sldNum" sz="quarter" idx="10"/>
          </p:nvPr>
        </p:nvSpPr>
        <p:spPr/>
        <p:txBody>
          <a:bodyPr/>
          <a:lstStyle/>
          <a:p>
            <a:fld id="{A2421DFE-4331-404B-B060-539273950114}" type="slidenum">
              <a:rPr lang="da-DK" smtClean="0"/>
              <a:pPr/>
              <a:t>1</a:t>
            </a:fld>
            <a:endParaRPr lang="da-DK"/>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sz="1200" b="1" kern="1200" dirty="0" smtClean="0">
                <a:solidFill>
                  <a:schemeClr val="tx1"/>
                </a:solidFill>
                <a:effectLst/>
                <a:latin typeface="+mn-lt"/>
                <a:ea typeface="+mn-ea"/>
                <a:cs typeface="+mn-cs"/>
              </a:rPr>
              <a:t>AD SKOLE) </a:t>
            </a:r>
            <a:r>
              <a:rPr lang="da-DK" sz="1200" kern="1200" dirty="0" smtClean="0">
                <a:solidFill>
                  <a:schemeClr val="tx1"/>
                </a:solidFill>
                <a:effectLst/>
                <a:latin typeface="+mn-lt"/>
                <a:ea typeface="+mn-ea"/>
                <a:cs typeface="+mn-cs"/>
              </a:rPr>
              <a:t>Som skole har vi et stort ansvar for at igangsætte og organisere et ligeværdigt forældresamarbejde, der bygger på åbenhed og anerkender, at vi alle er forskellige. Vores opgave er også sammen med jer forældre at sætte fokus på værdier og skabe rammerne for ”den gode klasse”. Vi skal selvfølgelig være åbne og rummelige for forskellige måder at være på og </a:t>
            </a:r>
            <a:r>
              <a:rPr lang="da-DK" sz="1200" u="none" kern="1200" dirty="0" smtClean="0">
                <a:solidFill>
                  <a:schemeClr val="tx1"/>
                </a:solidFill>
                <a:effectLst/>
                <a:latin typeface="+mn-lt"/>
                <a:ea typeface="+mn-ea"/>
                <a:cs typeface="+mn-cs"/>
              </a:rPr>
              <a:t>forskellige</a:t>
            </a:r>
            <a:r>
              <a:rPr lang="da-DK" sz="1200" u="none" kern="1200" baseline="0" dirty="0" smtClean="0">
                <a:solidFill>
                  <a:schemeClr val="tx1"/>
                </a:solidFill>
                <a:effectLst/>
                <a:latin typeface="+mn-lt"/>
                <a:ea typeface="+mn-ea"/>
                <a:cs typeface="+mn-cs"/>
              </a:rPr>
              <a:t> oplevelser af situationer osv. </a:t>
            </a:r>
            <a:r>
              <a:rPr lang="da-DK" sz="1200" u="none" kern="1200" dirty="0" smtClean="0">
                <a:solidFill>
                  <a:schemeClr val="tx1"/>
                </a:solidFill>
                <a:effectLst/>
                <a:latin typeface="+mn-lt"/>
                <a:ea typeface="+mn-ea"/>
                <a:cs typeface="+mn-cs"/>
              </a:rPr>
              <a:t>Vi kan inddrage jer og fortælle, hvad vi oplever med klassen og jeres børn, og så kan vi være positive rollemodeller for børnene.</a:t>
            </a:r>
          </a:p>
          <a:p>
            <a:r>
              <a:rPr lang="da-DK" sz="1200" b="1" kern="1200" dirty="0" smtClean="0">
                <a:solidFill>
                  <a:schemeClr val="tx1"/>
                </a:solidFill>
                <a:effectLst/>
                <a:latin typeface="+mn-lt"/>
                <a:ea typeface="+mn-ea"/>
                <a:cs typeface="+mn-cs"/>
              </a:rPr>
              <a:t>AD FORÆLDRE) </a:t>
            </a:r>
            <a:r>
              <a:rPr lang="da-DK" sz="1200" b="1" kern="1200" baseline="0" dirty="0" smtClean="0">
                <a:solidFill>
                  <a:schemeClr val="tx1"/>
                </a:solidFill>
                <a:effectLst/>
                <a:latin typeface="+mn-lt"/>
                <a:ea typeface="+mn-ea"/>
                <a:cs typeface="+mn-cs"/>
              </a:rPr>
              <a:t>Sammen med </a:t>
            </a:r>
            <a:r>
              <a:rPr lang="da-DK" sz="1200" b="1" kern="1200" dirty="0" smtClean="0">
                <a:solidFill>
                  <a:schemeClr val="tx1"/>
                </a:solidFill>
                <a:effectLst/>
                <a:latin typeface="+mn-lt"/>
                <a:ea typeface="+mn-ea"/>
                <a:cs typeface="+mn-cs"/>
              </a:rPr>
              <a:t>os lærere er I</a:t>
            </a:r>
            <a:r>
              <a:rPr lang="da-DK" sz="1200" b="1" kern="1200" baseline="0" dirty="0" smtClean="0">
                <a:solidFill>
                  <a:schemeClr val="tx1"/>
                </a:solidFill>
                <a:effectLst/>
                <a:latin typeface="+mn-lt"/>
                <a:ea typeface="+mn-ea"/>
                <a:cs typeface="+mn-cs"/>
              </a:rPr>
              <a:t> også </a:t>
            </a:r>
            <a:r>
              <a:rPr lang="da-DK" sz="1200" b="1" kern="1200" dirty="0" smtClean="0">
                <a:solidFill>
                  <a:schemeClr val="tx1"/>
                </a:solidFill>
                <a:effectLst/>
                <a:latin typeface="+mn-lt"/>
                <a:ea typeface="+mn-ea"/>
                <a:cs typeface="+mn-cs"/>
              </a:rPr>
              <a:t>rollemodeller for børnene.  </a:t>
            </a:r>
          </a:p>
          <a:p>
            <a:pPr>
              <a:buFont typeface="Wingdings" pitchFamily="2" charset="2"/>
              <a:buChar char="§"/>
            </a:pP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Og med det følger</a:t>
            </a:r>
            <a:r>
              <a:rPr lang="da-DK" sz="1200" kern="1200" baseline="0" dirty="0" smtClean="0">
                <a:solidFill>
                  <a:schemeClr val="tx1"/>
                </a:solidFill>
                <a:effectLst/>
                <a:latin typeface="+mn-lt"/>
                <a:ea typeface="+mn-ea"/>
                <a:cs typeface="+mn-cs"/>
              </a:rPr>
              <a:t> at </a:t>
            </a:r>
            <a:r>
              <a:rPr lang="da-DK" sz="1200" b="1" kern="1200" dirty="0" smtClean="0">
                <a:solidFill>
                  <a:schemeClr val="tx1"/>
                </a:solidFill>
                <a:effectLst/>
                <a:latin typeface="+mn-lt"/>
                <a:ea typeface="+mn-ea"/>
                <a:cs typeface="+mn-cs"/>
              </a:rPr>
              <a:t>vise interesse for jeres børns skolegang </a:t>
            </a:r>
            <a:r>
              <a:rPr lang="da-DK" sz="1200" kern="1200" dirty="0" smtClean="0">
                <a:solidFill>
                  <a:schemeClr val="tx1"/>
                </a:solidFill>
                <a:effectLst/>
                <a:latin typeface="+mn-lt"/>
                <a:ea typeface="+mn-ea"/>
                <a:cs typeface="+mn-cs"/>
              </a:rPr>
              <a:t>ved fx at spørge, hvad de har lavet i skolen. </a:t>
            </a:r>
          </a:p>
          <a:p>
            <a:pPr>
              <a:buFont typeface="Wingdings" pitchFamily="2" charset="2"/>
              <a:buChar char="§"/>
            </a:pPr>
            <a:r>
              <a:rPr lang="da-DK" sz="1200" b="1" kern="1200" baseline="0" dirty="0" smtClean="0">
                <a:solidFill>
                  <a:schemeClr val="tx1"/>
                </a:solidFill>
                <a:effectLst/>
                <a:latin typeface="+mn-lt"/>
                <a:ea typeface="+mn-ea"/>
                <a:cs typeface="+mn-cs"/>
              </a:rPr>
              <a:t> </a:t>
            </a:r>
            <a:r>
              <a:rPr lang="da-DK" sz="1200" b="1" kern="1200" dirty="0" smtClean="0">
                <a:solidFill>
                  <a:schemeClr val="tx1"/>
                </a:solidFill>
                <a:effectLst/>
                <a:latin typeface="+mn-lt"/>
                <a:ea typeface="+mn-ea"/>
                <a:cs typeface="+mn-cs"/>
              </a:rPr>
              <a:t>Stop</a:t>
            </a:r>
            <a:r>
              <a:rPr lang="da-DK" sz="1200" b="1" kern="1200" baseline="0" dirty="0" smtClean="0">
                <a:solidFill>
                  <a:schemeClr val="tx1"/>
                </a:solidFill>
                <a:effectLst/>
                <a:latin typeface="+mn-lt"/>
                <a:ea typeface="+mn-ea"/>
                <a:cs typeface="+mn-cs"/>
              </a:rPr>
              <a:t> jer selv</a:t>
            </a:r>
            <a:r>
              <a:rPr lang="da-DK" sz="1200" kern="1200" baseline="0" dirty="0" smtClean="0">
                <a:solidFill>
                  <a:schemeClr val="tx1"/>
                </a:solidFill>
                <a:effectLst/>
                <a:latin typeface="+mn-lt"/>
                <a:ea typeface="+mn-ea"/>
                <a:cs typeface="+mn-cs"/>
              </a:rPr>
              <a:t>, </a:t>
            </a:r>
            <a:r>
              <a:rPr lang="da-DK" baseline="0" dirty="0" smtClean="0"/>
              <a:t>hvis I får lyst til at kommentere en klassekammerat, en forælder, skolen eller lærerne. </a:t>
            </a:r>
            <a:r>
              <a:rPr lang="da-DK" b="1" baseline="0" dirty="0" smtClean="0"/>
              <a:t>Sprog skaber virkelighed</a:t>
            </a:r>
            <a:r>
              <a:rPr lang="da-DK" baseline="0" dirty="0" smtClean="0"/>
              <a:t>. Og reagér, hvis I oplever dårligt sprog eller adfærd.</a:t>
            </a:r>
          </a:p>
          <a:p>
            <a:pPr>
              <a:buFont typeface="Wingdings" pitchFamily="2" charset="2"/>
              <a:buChar char="§"/>
            </a:pPr>
            <a:r>
              <a:rPr lang="da-DK" baseline="0" dirty="0" smtClean="0"/>
              <a:t> Børn vælger venner efter kemi og social placering. Men I kan støtte dem i, at lære forskellige at kende i klassen. Man kan sagtens </a:t>
            </a:r>
            <a:r>
              <a:rPr lang="da-DK" b="1" baseline="0" dirty="0" smtClean="0"/>
              <a:t>lege sammen uden at være bedste venner</a:t>
            </a:r>
            <a:r>
              <a:rPr lang="da-DK" baseline="0" dirty="0" smtClean="0"/>
              <a:t>. </a:t>
            </a:r>
          </a:p>
          <a:p>
            <a:pPr>
              <a:buFont typeface="Wingdings" pitchFamily="2" charset="2"/>
              <a:buChar char="§"/>
            </a:pPr>
            <a:r>
              <a:rPr lang="da-DK" baseline="0" dirty="0" smtClean="0"/>
              <a:t> I en klasse, hvor hierarkiet er stejlt, eller der er små faste lege-grupperinger, kan </a:t>
            </a:r>
            <a:r>
              <a:rPr lang="da-DK" b="1" baseline="0" dirty="0" smtClean="0"/>
              <a:t>børn blive usynlige</a:t>
            </a:r>
            <a:r>
              <a:rPr lang="da-DK" baseline="0" dirty="0" smtClean="0"/>
              <a:t>. Hvis der er børn, I aldrig hører om, eller som ikke dukker op så prøv at gøre lidt dér. Måske trænger klassefællesskabet til at blive rystet bedre sammen, og måske trænger nogen til at blive inviteret lidt mere ind. </a:t>
            </a:r>
          </a:p>
          <a:p>
            <a:pPr>
              <a:buFont typeface="Wingdings" pitchFamily="2" charset="2"/>
              <a:buChar char="§"/>
            </a:pPr>
            <a:r>
              <a:rPr lang="da-DK" baseline="0" dirty="0" smtClean="0"/>
              <a:t> Når fællesskaber skrider og bliver udfordrede, er det nogle gange fordi, der er skabt en alt </a:t>
            </a:r>
            <a:r>
              <a:rPr lang="da-DK" b="1" baseline="0" dirty="0" smtClean="0"/>
              <a:t>for snæver sandhed</a:t>
            </a:r>
            <a:r>
              <a:rPr lang="da-DK" baseline="0" dirty="0" smtClean="0"/>
              <a:t>. Altså en rigtig eller forkert måde at være på, holde fødselsdag på, være klædt på, spise madpakke på osv. Tal om at der er </a:t>
            </a:r>
            <a:r>
              <a:rPr lang="da-DK" dirty="0" smtClean="0"/>
              <a:t>findes forskellige måder at være på, forskellige holdninger. Og husk så også ,</a:t>
            </a:r>
            <a:r>
              <a:rPr lang="da-DK" baseline="0" dirty="0" smtClean="0"/>
              <a:t> at der </a:t>
            </a:r>
            <a:r>
              <a:rPr lang="da-DK" b="1" dirty="0" smtClean="0"/>
              <a:t>er mange rigtige måder at være forælder på</a:t>
            </a:r>
            <a:r>
              <a:rPr lang="da-DK" dirty="0" smtClean="0"/>
              <a:t>. </a:t>
            </a:r>
            <a:endParaRPr lang="da-DK" sz="1200" kern="1200" dirty="0" smtClean="0">
              <a:solidFill>
                <a:schemeClr val="tx1"/>
              </a:solidFill>
              <a:effectLst/>
              <a:latin typeface="+mn-lt"/>
              <a:ea typeface="+mn-ea"/>
              <a:cs typeface="+mn-cs"/>
            </a:endParaRPr>
          </a:p>
          <a:p>
            <a:pPr>
              <a:buFont typeface="Wingdings" pitchFamily="2" charset="2"/>
              <a:buChar char="§"/>
            </a:pP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Og sidst, så kan I stå sammen om,</a:t>
            </a:r>
            <a:r>
              <a:rPr lang="da-DK" sz="1200" kern="1200" baseline="0" dirty="0" smtClean="0">
                <a:solidFill>
                  <a:schemeClr val="tx1"/>
                </a:solidFill>
                <a:effectLst/>
                <a:latin typeface="+mn-lt"/>
                <a:ea typeface="+mn-ea"/>
                <a:cs typeface="+mn-cs"/>
              </a:rPr>
              <a:t> at </a:t>
            </a:r>
            <a:r>
              <a:rPr lang="da-DK" sz="1200" b="1" kern="1200" baseline="0" dirty="0" smtClean="0">
                <a:solidFill>
                  <a:schemeClr val="tx1"/>
                </a:solidFill>
                <a:effectLst/>
                <a:latin typeface="+mn-lt"/>
                <a:ea typeface="+mn-ea"/>
                <a:cs typeface="+mn-cs"/>
              </a:rPr>
              <a:t>alle børn skal med i fællesskabet</a:t>
            </a:r>
            <a:r>
              <a:rPr lang="da-DK" sz="1200" kern="1200" baseline="0" dirty="0" smtClean="0">
                <a:solidFill>
                  <a:schemeClr val="tx1"/>
                </a:solidFill>
                <a:effectLst/>
                <a:latin typeface="+mn-lt"/>
                <a:ea typeface="+mn-ea"/>
                <a:cs typeface="+mn-cs"/>
              </a:rPr>
              <a:t>. </a:t>
            </a:r>
          </a:p>
        </p:txBody>
      </p:sp>
      <p:sp>
        <p:nvSpPr>
          <p:cNvPr id="4" name="Pladsholder til diasnummer 3"/>
          <p:cNvSpPr>
            <a:spLocks noGrp="1"/>
          </p:cNvSpPr>
          <p:nvPr>
            <p:ph type="sldNum" sz="quarter" idx="10"/>
          </p:nvPr>
        </p:nvSpPr>
        <p:spPr/>
        <p:txBody>
          <a:bodyPr/>
          <a:lstStyle/>
          <a:p>
            <a:fld id="{87F00778-4D02-4FCF-A03A-CC64466A2A23}" type="slidenum">
              <a:rPr lang="da-DK" smtClean="0"/>
              <a:pPr/>
              <a:t>10</a:t>
            </a:fld>
            <a:endParaRPr lang="da-DK"/>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u="sng" baseline="0" dirty="0" smtClean="0"/>
              <a:t>DU KAN LADE DIG INSPIRERE AF FØLGENDE FORMULERINGER:</a:t>
            </a:r>
          </a:p>
          <a:p>
            <a:pPr marL="0" marR="0" indent="0" algn="l" defTabSz="914400" rtl="0" eaLnBrk="1" fontAlgn="auto" latinLnBrk="0" hangingPunct="1">
              <a:lnSpc>
                <a:spcPct val="100000"/>
              </a:lnSpc>
              <a:spcBef>
                <a:spcPts val="0"/>
              </a:spcBef>
              <a:spcAft>
                <a:spcPts val="0"/>
              </a:spcAft>
              <a:buClrTx/>
              <a:buSzTx/>
              <a:buFontTx/>
              <a:buNone/>
              <a:tabLst/>
              <a:defRPr/>
            </a:pPr>
            <a:endParaRPr lang="da-DK"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a-DK" b="1" dirty="0" smtClean="0"/>
              <a:t>Noget af det forældrene </a:t>
            </a:r>
            <a:r>
              <a:rPr lang="da-DK" b="1" baseline="0" dirty="0" smtClean="0"/>
              <a:t>plejer at gøre</a:t>
            </a:r>
            <a:r>
              <a:rPr lang="da-DK" baseline="0" dirty="0" smtClean="0"/>
              <a:t>, er at sørge for lidt arrangementer uden for skoletid - om det så er legegrupper, en tur i skoven, en sommerfest eller noget helt fjerde. Hvis I vil det, bruger vi her på skolen Aktivitetsgrupper, som en måde at fordele planlægningen. </a:t>
            </a:r>
          </a:p>
          <a:p>
            <a:pPr marL="0" marR="0" indent="0" algn="l" defTabSz="914400" rtl="0" eaLnBrk="1" fontAlgn="auto" latinLnBrk="0" hangingPunct="1">
              <a:lnSpc>
                <a:spcPct val="100000"/>
              </a:lnSpc>
              <a:spcBef>
                <a:spcPts val="0"/>
              </a:spcBef>
              <a:spcAft>
                <a:spcPts val="0"/>
              </a:spcAft>
              <a:buClrTx/>
              <a:buSzTx/>
              <a:buFontTx/>
              <a:buNone/>
              <a:tabLst/>
              <a:defRPr/>
            </a:pPr>
            <a:endParaRPr lang="da-DK" i="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a-DK" b="1" baseline="0" dirty="0" smtClean="0"/>
              <a:t>Konceptet er enkelt</a:t>
            </a:r>
            <a:r>
              <a:rPr lang="da-DK" baseline="0" dirty="0" smtClean="0"/>
              <a:t>. LÆS SLIDE. Så i stedet for at 4-5 forældre i et forældreråd trækker læsset og lærer hinanden at kende, så deler man ansvaret og alle får gavn af at lære hinanden at kende.</a:t>
            </a:r>
            <a:endParaRPr lang="da-DK" dirty="0" smtClean="0"/>
          </a:p>
          <a:p>
            <a:endParaRPr lang="da-DK" baseline="0" dirty="0" smtClean="0"/>
          </a:p>
          <a:p>
            <a:r>
              <a:rPr lang="da-DK" b="1" baseline="0" dirty="0" smtClean="0"/>
              <a:t>Og så er konceptet testet i flere klasser med gode erfaringer</a:t>
            </a:r>
          </a:p>
        </p:txBody>
      </p:sp>
      <p:sp>
        <p:nvSpPr>
          <p:cNvPr id="4" name="Pladsholder til diasnummer 3"/>
          <p:cNvSpPr>
            <a:spLocks noGrp="1"/>
          </p:cNvSpPr>
          <p:nvPr>
            <p:ph type="sldNum" sz="quarter" idx="10"/>
          </p:nvPr>
        </p:nvSpPr>
        <p:spPr/>
        <p:txBody>
          <a:bodyPr/>
          <a:lstStyle/>
          <a:p>
            <a:fld id="{A2421DFE-4331-404B-B060-539273950114}" type="slidenum">
              <a:rPr lang="da-DK" smtClean="0"/>
              <a:pPr/>
              <a:t>11</a:t>
            </a:fld>
            <a:endParaRPr lang="da-DK"/>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u="sng" baseline="0" dirty="0" smtClean="0"/>
              <a:t>DU KAN LADE DIG INSPIRERE AF FØLGENDE FORMULERINGER:</a:t>
            </a:r>
          </a:p>
          <a:p>
            <a:endParaRPr lang="da-DK" dirty="0" smtClean="0"/>
          </a:p>
          <a:p>
            <a:r>
              <a:rPr lang="da-DK" dirty="0" smtClean="0"/>
              <a:t>Til sidst vil jeg tippe jer med</a:t>
            </a:r>
            <a:r>
              <a:rPr lang="da-DK" baseline="0" dirty="0" smtClean="0"/>
              <a:t> en side, der hedder </a:t>
            </a:r>
            <a:r>
              <a:rPr lang="da-DK" b="1" baseline="0" dirty="0" err="1" smtClean="0"/>
              <a:t>F</a:t>
            </a:r>
            <a:r>
              <a:rPr lang="da-DK" b="1" dirty="0" err="1" smtClean="0"/>
              <a:t>orældrefiduser.dk</a:t>
            </a:r>
            <a:r>
              <a:rPr lang="da-DK" dirty="0" smtClean="0"/>
              <a:t>, hvor I kan hente inspiration og meget konkret hjælp til at arrangere lidt sociale hyggestunder</a:t>
            </a:r>
            <a:r>
              <a:rPr lang="da-DK" baseline="0" dirty="0" smtClean="0"/>
              <a:t> i klassen. </a:t>
            </a:r>
          </a:p>
          <a:p>
            <a:endParaRPr lang="da-DK" baseline="0" dirty="0" smtClean="0"/>
          </a:p>
          <a:p>
            <a:r>
              <a:rPr lang="da-DK" baseline="0" dirty="0" smtClean="0"/>
              <a:t>Her finder i arrangementer udendørs, indendørs, uden børn eller arrangementer der er korte. Og så kan I finde en masse viden om forældresamarbejde i klassen. Vi kender jeres kalendere og de er godt pakkede, så det er med at </a:t>
            </a:r>
            <a:r>
              <a:rPr lang="da-DK" b="1" baseline="0" dirty="0" smtClean="0"/>
              <a:t>bruge den hjælp, man kan få og ikke komplicere tingene</a:t>
            </a:r>
            <a:r>
              <a:rPr lang="da-DK" baseline="0" dirty="0" smtClean="0"/>
              <a:t> for meget.  </a:t>
            </a:r>
          </a:p>
          <a:p>
            <a:pPr marL="0" marR="0" indent="0" algn="l" defTabSz="914400" rtl="0" eaLnBrk="1" fontAlgn="auto" latinLnBrk="0" hangingPunct="1">
              <a:lnSpc>
                <a:spcPct val="100000"/>
              </a:lnSpc>
              <a:spcBef>
                <a:spcPts val="0"/>
              </a:spcBef>
              <a:spcAft>
                <a:spcPts val="0"/>
              </a:spcAft>
              <a:buClrTx/>
              <a:buSzTx/>
              <a:buFontTx/>
              <a:buNone/>
              <a:tabLst/>
              <a:defRPr/>
            </a:pPr>
            <a:endParaRPr lang="da-DK"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a-DK" baseline="0" dirty="0" smtClean="0"/>
              <a:t>Succesen er størst, når I støtter op og deltager, i det omfang I kan. Men </a:t>
            </a:r>
            <a:r>
              <a:rPr lang="da-DK" b="1" baseline="0" dirty="0" smtClean="0"/>
              <a:t>alle forældre har ikke samme mulighed for at møde op,</a:t>
            </a:r>
            <a:r>
              <a:rPr lang="da-DK" baseline="0" dirty="0" smtClean="0"/>
              <a:t> og det betyder ikke, at man er en dårligere forælder. Der er mange måder at være god forælder på. </a:t>
            </a:r>
            <a:r>
              <a:rPr lang="da-DK" b="1" baseline="0" dirty="0" smtClean="0"/>
              <a:t>Det vigtige er, at alle BØRNENE kommer med</a:t>
            </a:r>
            <a:r>
              <a:rPr lang="da-DK" baseline="0" dirty="0" smtClean="0"/>
              <a:t>. Og hvis nogen falder ud eller sjældent kommer, så prøv at undersøge grunden – måske skal der en lille håndsrækning til, og så er det barn med igen. </a:t>
            </a:r>
          </a:p>
          <a:p>
            <a:endParaRPr lang="da-DK" dirty="0"/>
          </a:p>
        </p:txBody>
      </p:sp>
      <p:sp>
        <p:nvSpPr>
          <p:cNvPr id="4" name="Pladsholder til diasnummer 3"/>
          <p:cNvSpPr>
            <a:spLocks noGrp="1"/>
          </p:cNvSpPr>
          <p:nvPr>
            <p:ph type="sldNum" sz="quarter" idx="10"/>
          </p:nvPr>
        </p:nvSpPr>
        <p:spPr/>
        <p:txBody>
          <a:bodyPr/>
          <a:lstStyle/>
          <a:p>
            <a:fld id="{A2421DFE-4331-404B-B060-539273950114}" type="slidenum">
              <a:rPr lang="da-DK" smtClean="0"/>
              <a:pPr/>
              <a:t>12</a:t>
            </a:fld>
            <a:endParaRPr lang="da-DK"/>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u="sng" baseline="0" dirty="0" smtClean="0"/>
              <a:t>DU KAN LADE DIG INSPIRERE AF FØLGENDE FORMULERINGER:</a:t>
            </a:r>
          </a:p>
          <a:p>
            <a:endParaRPr lang="da-DK"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a-DK" b="0" dirty="0" smtClean="0"/>
              <a:t>Lad det være ordene fra mig. </a:t>
            </a:r>
            <a:r>
              <a:rPr lang="da-DK" baseline="0" dirty="0" smtClean="0"/>
              <a:t>Det kan kræve lidt benarbejde at lære hinanden at kende, men hvis I lykkes med at samarbejde omkring en klasse, hvor ALLE børnene er med i fællesskabet, så giver I </a:t>
            </a:r>
            <a:r>
              <a:rPr lang="da-DK" b="1" baseline="0" dirty="0" smtClean="0"/>
              <a:t>en gave til jeres eget barn</a:t>
            </a:r>
            <a:r>
              <a:rPr lang="da-DK" baseline="0" dirty="0" smtClean="0"/>
              <a:t>.</a:t>
            </a:r>
          </a:p>
          <a:p>
            <a:endParaRPr lang="da-DK" baseline="0" dirty="0" smtClean="0"/>
          </a:p>
        </p:txBody>
      </p:sp>
      <p:sp>
        <p:nvSpPr>
          <p:cNvPr id="4" name="Pladsholder til diasnummer 3"/>
          <p:cNvSpPr>
            <a:spLocks noGrp="1"/>
          </p:cNvSpPr>
          <p:nvPr>
            <p:ph type="sldNum" sz="quarter" idx="10"/>
          </p:nvPr>
        </p:nvSpPr>
        <p:spPr/>
        <p:txBody>
          <a:bodyPr/>
          <a:lstStyle/>
          <a:p>
            <a:fld id="{87F00778-4D02-4FCF-A03A-CC64466A2A23}" type="slidenum">
              <a:rPr lang="da-DK" smtClean="0"/>
              <a:pPr/>
              <a:t>13</a:t>
            </a:fld>
            <a:endParaRPr lang="da-D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b="0" i="0" u="sng" dirty="0" smtClean="0">
                <a:solidFill>
                  <a:srgbClr val="7030A0"/>
                </a:solidFill>
              </a:rPr>
              <a:t>DU KAN LADE DIG INSPIRERE AF FØLGENDE FORMULERINGER:</a:t>
            </a:r>
          </a:p>
          <a:p>
            <a:pPr>
              <a:buFontTx/>
              <a:buNone/>
            </a:pPr>
            <a:endParaRPr lang="da-DK" dirty="0" smtClean="0"/>
          </a:p>
          <a:p>
            <a:pPr>
              <a:buFontTx/>
              <a:buNone/>
            </a:pPr>
            <a:r>
              <a:rPr lang="da-DK" dirty="0" smtClean="0"/>
              <a:t>Se noget af det, som vi her på skolen </a:t>
            </a:r>
            <a:r>
              <a:rPr lang="da-DK" b="1" dirty="0" smtClean="0"/>
              <a:t>arbejder på, er at få 2 + 2 til at blive 5</a:t>
            </a:r>
            <a:r>
              <a:rPr lang="da-DK" dirty="0" smtClean="0"/>
              <a:t>. </a:t>
            </a:r>
            <a:endParaRPr lang="da-DK" baseline="0" dirty="0" smtClean="0"/>
          </a:p>
          <a:p>
            <a:pPr>
              <a:buFontTx/>
              <a:buNone/>
            </a:pPr>
            <a:endParaRPr lang="da-DK" baseline="0" dirty="0" smtClean="0"/>
          </a:p>
          <a:p>
            <a:pPr>
              <a:buFontTx/>
              <a:buNone/>
            </a:pPr>
            <a:r>
              <a:rPr lang="da-DK" baseline="0" dirty="0" smtClean="0"/>
              <a:t>2+2=5. Hvordan hænger det nu sammen. Jo, det hænger sådan sammen, at vi rent faktisk kan </a:t>
            </a:r>
            <a:r>
              <a:rPr lang="da-DK" b="1" baseline="0" dirty="0" smtClean="0"/>
              <a:t>skabe mere værdi sammen, end vi kan hver for sig</a:t>
            </a:r>
            <a:r>
              <a:rPr lang="da-DK" baseline="0" dirty="0" smtClean="0"/>
              <a:t>. På et fint kompliceret sprog kalder man det for social kapital eller sammenhængskraft, og det kan man faktisk også arbejde med at få ude i de enkelte klasser. </a:t>
            </a:r>
          </a:p>
          <a:p>
            <a:pPr>
              <a:buFontTx/>
              <a:buNone/>
            </a:pPr>
            <a:endParaRPr lang="da-DK" baseline="0" dirty="0" smtClean="0"/>
          </a:p>
          <a:p>
            <a:pPr>
              <a:buFontTx/>
              <a:buNone/>
            </a:pPr>
            <a:r>
              <a:rPr lang="da-DK" b="1" baseline="0" dirty="0" smtClean="0"/>
              <a:t>Hvis jeres børn finder sammen i et fællesskab</a:t>
            </a:r>
            <a:r>
              <a:rPr lang="da-DK" baseline="0" dirty="0" smtClean="0"/>
              <a:t>, hvor (LÆS PUNKTERNE), så bliver 2+2 faktisk 5, og børnene har </a:t>
            </a:r>
            <a:r>
              <a:rPr lang="da-DK" sz="1200" dirty="0" smtClean="0"/>
              <a:t>energi og overskud til at lære og ikke kun være. Både blandt bogligt stærke og svage. Men det er faktisk ikke det eneste. </a:t>
            </a:r>
          </a:p>
        </p:txBody>
      </p:sp>
      <p:sp>
        <p:nvSpPr>
          <p:cNvPr id="4" name="Pladsholder til diasnummer 3"/>
          <p:cNvSpPr>
            <a:spLocks noGrp="1"/>
          </p:cNvSpPr>
          <p:nvPr>
            <p:ph type="sldNum" sz="quarter" idx="10"/>
          </p:nvPr>
        </p:nvSpPr>
        <p:spPr/>
        <p:txBody>
          <a:bodyPr/>
          <a:lstStyle/>
          <a:p>
            <a:fld id="{A2421DFE-4331-404B-B060-539273950114}" type="slidenum">
              <a:rPr lang="da-DK" smtClean="0"/>
              <a:pPr/>
              <a:t>2</a:t>
            </a:fld>
            <a:endParaRPr lang="da-D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u="sng" baseline="0" dirty="0" smtClean="0"/>
              <a:t>DU KAN LADE DIG INSPIRERE AF FØLGENDE FORMULERINGER:</a:t>
            </a:r>
          </a:p>
          <a:p>
            <a:pPr marL="0" marR="0" indent="0" algn="l" defTabSz="914400" rtl="0" eaLnBrk="1" fontAlgn="auto" latinLnBrk="0" hangingPunct="1">
              <a:lnSpc>
                <a:spcPct val="100000"/>
              </a:lnSpc>
              <a:spcBef>
                <a:spcPts val="0"/>
              </a:spcBef>
              <a:spcAft>
                <a:spcPts val="0"/>
              </a:spcAft>
              <a:buClrTx/>
              <a:buSzTx/>
              <a:buFontTx/>
              <a:buNone/>
              <a:tabLst/>
              <a:defRPr/>
            </a:pPr>
            <a:endParaRPr lang="da-DK"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a-DK" baseline="0" dirty="0" smtClean="0"/>
              <a:t>LÆS SLIDEN HURTIGT IGENNEM</a:t>
            </a:r>
          </a:p>
          <a:p>
            <a:endParaRPr lang="da-DK" b="1" dirty="0" smtClean="0"/>
          </a:p>
          <a:p>
            <a:r>
              <a:rPr lang="da-DK" b="1" dirty="0" smtClean="0"/>
              <a:t>Der</a:t>
            </a:r>
            <a:r>
              <a:rPr lang="da-DK" b="1" baseline="0" dirty="0" smtClean="0"/>
              <a:t> er virkelig noget at hente, hvis det lykkes!</a:t>
            </a:r>
            <a:endParaRPr lang="da-DK" b="1" dirty="0"/>
          </a:p>
        </p:txBody>
      </p:sp>
      <p:sp>
        <p:nvSpPr>
          <p:cNvPr id="4" name="Pladsholder til diasnummer 3"/>
          <p:cNvSpPr>
            <a:spLocks noGrp="1"/>
          </p:cNvSpPr>
          <p:nvPr>
            <p:ph type="sldNum" sz="quarter" idx="10"/>
          </p:nvPr>
        </p:nvSpPr>
        <p:spPr/>
        <p:txBody>
          <a:bodyPr/>
          <a:lstStyle/>
          <a:p>
            <a:fld id="{87F00778-4D02-4FCF-A03A-CC64466A2A23}" type="slidenum">
              <a:rPr lang="da-DK" smtClean="0"/>
              <a:pPr/>
              <a:t>3</a:t>
            </a:fld>
            <a:endParaRPr lang="da-D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u="sng" baseline="0" dirty="0" smtClean="0"/>
              <a:t>DU KAN LADE DIG INSPIRERE AF FØLGENDE FORMULERINGER:</a:t>
            </a:r>
          </a:p>
          <a:p>
            <a:pPr marL="0" marR="0" indent="0" algn="l" defTabSz="914400" rtl="0" eaLnBrk="1" fontAlgn="auto" latinLnBrk="0" hangingPunct="1">
              <a:lnSpc>
                <a:spcPct val="100000"/>
              </a:lnSpc>
              <a:spcBef>
                <a:spcPts val="0"/>
              </a:spcBef>
              <a:spcAft>
                <a:spcPts val="0"/>
              </a:spcAft>
              <a:buClrTx/>
              <a:buSzTx/>
              <a:buFontTx/>
              <a:buNone/>
              <a:tabLst/>
              <a:defRPr/>
            </a:pPr>
            <a:endParaRPr lang="da-DK"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da-DK" b="1" dirty="0" smtClean="0">
                <a:solidFill>
                  <a:schemeClr val="bg1"/>
                </a:solidFill>
              </a:rPr>
              <a:t>Hvis ikke det lykkes, kan vi ende med det modsatte, og vi kan risikere at få klasser med </a:t>
            </a:r>
            <a:r>
              <a:rPr lang="da-DK" b="1" baseline="0" dirty="0" smtClean="0">
                <a:solidFill>
                  <a:schemeClr val="bg1"/>
                </a:solidFill>
              </a:rPr>
              <a:t>stejlt hierarki</a:t>
            </a:r>
            <a:r>
              <a:rPr lang="da-DK" baseline="0" dirty="0" smtClean="0">
                <a:solidFill>
                  <a:schemeClr val="bg1"/>
                </a:solidFill>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da-DK" baseline="0"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da-DK" baseline="0" dirty="0" smtClean="0">
                <a:solidFill>
                  <a:schemeClr val="bg1"/>
                </a:solidFill>
              </a:rPr>
              <a:t>Her har vi en klasse på overarbejde rent socialt. Peter og </a:t>
            </a:r>
            <a:r>
              <a:rPr lang="da-DK" baseline="0" dirty="0" err="1" smtClean="0">
                <a:solidFill>
                  <a:schemeClr val="bg1"/>
                </a:solidFill>
              </a:rPr>
              <a:t>Naja</a:t>
            </a:r>
            <a:r>
              <a:rPr lang="da-DK" baseline="0" dirty="0" smtClean="0">
                <a:solidFill>
                  <a:schemeClr val="bg1"/>
                </a:solidFill>
              </a:rPr>
              <a:t> kæmper for at holde pladsen højest i hierarkiet, og Sofie og Aziz og de andre børn midterst i hierarkiet kæmper for at holde deres plads og for ikke at falde ned i hierarkiet. De lavest rangerede, hernede ved Thea og </a:t>
            </a:r>
            <a:r>
              <a:rPr lang="da-DK" baseline="0" dirty="0" err="1" smtClean="0">
                <a:solidFill>
                  <a:schemeClr val="bg1"/>
                </a:solidFill>
              </a:rPr>
              <a:t>Noa</a:t>
            </a:r>
            <a:r>
              <a:rPr lang="da-DK" baseline="0" dirty="0" smtClean="0">
                <a:solidFill>
                  <a:schemeClr val="bg1"/>
                </a:solidFill>
              </a:rPr>
              <a:t>, kæmper for at overleve. Og det bliver næsten for enhver pris. </a:t>
            </a:r>
          </a:p>
          <a:p>
            <a:pPr marL="0" marR="0" indent="0" algn="l" defTabSz="914400" rtl="0" eaLnBrk="1" fontAlgn="auto" latinLnBrk="0" hangingPunct="1">
              <a:lnSpc>
                <a:spcPct val="100000"/>
              </a:lnSpc>
              <a:spcBef>
                <a:spcPts val="0"/>
              </a:spcBef>
              <a:spcAft>
                <a:spcPts val="0"/>
              </a:spcAft>
              <a:buClrTx/>
              <a:buSzTx/>
              <a:buFontTx/>
              <a:buNone/>
              <a:tabLst/>
              <a:defRPr/>
            </a:pPr>
            <a:endParaRPr lang="da-DK" baseline="0"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da-DK" b="1" baseline="0" dirty="0" smtClean="0">
                <a:solidFill>
                  <a:schemeClr val="bg1"/>
                </a:solidFill>
              </a:rPr>
              <a:t>Hvis man nu er forælder til </a:t>
            </a:r>
            <a:r>
              <a:rPr lang="da-DK" b="1" baseline="0" dirty="0" err="1" smtClean="0">
                <a:solidFill>
                  <a:schemeClr val="bg1"/>
                </a:solidFill>
              </a:rPr>
              <a:t>Naja</a:t>
            </a:r>
            <a:r>
              <a:rPr lang="da-DK" b="1" baseline="0" dirty="0" smtClean="0">
                <a:solidFill>
                  <a:schemeClr val="bg1"/>
                </a:solidFill>
              </a:rPr>
              <a:t> eller Anna her i toppen af hierarkiet</a:t>
            </a:r>
            <a:r>
              <a:rPr lang="da-DK" baseline="0" dirty="0" smtClean="0">
                <a:solidFill>
                  <a:schemeClr val="bg1"/>
                </a:solidFill>
              </a:rPr>
              <a:t>, så kan man tørre sveden af panden. Eller hvad? Hvis man tror det, så tager man fejl. </a:t>
            </a:r>
            <a:endParaRPr lang="da-DK" dirty="0" smtClean="0">
              <a:solidFill>
                <a:schemeClr val="bg1"/>
              </a:solidFill>
            </a:endParaRPr>
          </a:p>
          <a:p>
            <a:endParaRPr lang="da-DK" dirty="0"/>
          </a:p>
        </p:txBody>
      </p:sp>
      <p:sp>
        <p:nvSpPr>
          <p:cNvPr id="4" name="Pladsholder til diasnummer 3"/>
          <p:cNvSpPr>
            <a:spLocks noGrp="1"/>
          </p:cNvSpPr>
          <p:nvPr>
            <p:ph type="sldNum" sz="quarter" idx="10"/>
          </p:nvPr>
        </p:nvSpPr>
        <p:spPr/>
        <p:txBody>
          <a:bodyPr/>
          <a:lstStyle/>
          <a:p>
            <a:pPr>
              <a:defRPr/>
            </a:pPr>
            <a:fld id="{C0EB33C8-E27B-423D-AC51-D35C377E97D1}" type="slidenum">
              <a:rPr lang="da-DK" smtClean="0"/>
              <a:pPr>
                <a:defRPr/>
              </a:pPr>
              <a:t>4</a:t>
            </a:fld>
            <a:endParaRPr lang="da-DK"/>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u="sng" baseline="0" dirty="0" smtClean="0"/>
              <a:t>DU KAN LADE DIG INSPIRERE AF FØLGENDE FORMULERINGER:</a:t>
            </a:r>
          </a:p>
          <a:p>
            <a:endParaRPr lang="da-DK"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solidFill>
                  <a:schemeClr val="bg1"/>
                </a:solidFill>
              </a:rPr>
              <a:t>Hvis man som højest i hierarkiet taber kampen om at være i toppen, ryger man oftest helt ud af fællesskabet – og måske klassen. Og så er der en ny som indtager pladsen øverst. Hierarkiet bliver ved med at være der, men pladserne i det kan skifte. </a:t>
            </a:r>
            <a:r>
              <a:rPr lang="da-DK" b="1" dirty="0" smtClean="0">
                <a:solidFill>
                  <a:schemeClr val="bg1"/>
                </a:solidFill>
              </a:rPr>
              <a:t>I de her klasser, er der ideelle</a:t>
            </a:r>
            <a:r>
              <a:rPr lang="da-DK" b="1" baseline="0" dirty="0" smtClean="0">
                <a:solidFill>
                  <a:schemeClr val="bg1"/>
                </a:solidFill>
              </a:rPr>
              <a:t> vilkår for </a:t>
            </a:r>
            <a:r>
              <a:rPr lang="da-DK" b="1" dirty="0" smtClean="0">
                <a:solidFill>
                  <a:schemeClr val="bg1"/>
                </a:solidFill>
              </a:rPr>
              <a:t>mobning. </a:t>
            </a:r>
          </a:p>
          <a:p>
            <a:endParaRPr lang="da-DK" dirty="0" smtClean="0">
              <a:solidFill>
                <a:schemeClr val="bg1"/>
              </a:solidFill>
            </a:endParaRPr>
          </a:p>
          <a:p>
            <a:r>
              <a:rPr lang="da-DK" b="1" dirty="0" smtClean="0">
                <a:solidFill>
                  <a:schemeClr val="bg1"/>
                </a:solidFill>
              </a:rPr>
              <a:t>Har nogen af jer været i sådan en klasse?</a:t>
            </a:r>
            <a:r>
              <a:rPr lang="da-DK" dirty="0" smtClean="0">
                <a:solidFill>
                  <a:schemeClr val="bg1"/>
                </a:solidFill>
              </a:rPr>
              <a:t> Måske tilbage i jeres egen</a:t>
            </a:r>
            <a:r>
              <a:rPr lang="da-DK" baseline="0" dirty="0" smtClean="0">
                <a:solidFill>
                  <a:schemeClr val="bg1"/>
                </a:solidFill>
              </a:rPr>
              <a:t> folkeskoletid? Kampen i hierarkiet har nemlig ikke ændret sig fra dengang, I gik i skole. Men synet på OM man skal forebygge et stejlt hierarki og mobning, og HVORDAN man kan forebygge det er heldigvis ændret. </a:t>
            </a:r>
            <a:endParaRPr lang="da-DK" dirty="0" smtClean="0">
              <a:solidFill>
                <a:schemeClr val="bg1"/>
              </a:solidFill>
            </a:endParaRPr>
          </a:p>
          <a:p>
            <a:endParaRPr lang="da-DK" dirty="0" smtClean="0">
              <a:solidFill>
                <a:schemeClr val="bg1"/>
              </a:solidFill>
            </a:endParaRPr>
          </a:p>
          <a:p>
            <a:r>
              <a:rPr lang="da-DK" b="1" dirty="0" smtClean="0"/>
              <a:t>M</a:t>
            </a:r>
            <a:r>
              <a:rPr lang="da-DK" b="1" baseline="0" dirty="0" smtClean="0"/>
              <a:t>åden man ser mobning på i dag ikke er som i gamle dage.</a:t>
            </a:r>
            <a:r>
              <a:rPr lang="da-DK" baseline="0" dirty="0" smtClean="0"/>
              <a:t> Tidligere mente man, at den som blev mobbet SELV måtte ændre adfærd. Groft sagt mente man at mobbeofrene SELV var skyld i, at de blev holdt udenfor. Men hvordan forklarer man fx så at mobning ikke forsvinder ud af klassen, selvom mobberen eller mobbeofferet forsvinder? Det satte en række danske forskere sig sammen for at undersøge. </a:t>
            </a:r>
            <a:endParaRPr lang="da-DK" dirty="0"/>
          </a:p>
        </p:txBody>
      </p:sp>
      <p:sp>
        <p:nvSpPr>
          <p:cNvPr id="4" name="Pladsholder til diasnummer 3"/>
          <p:cNvSpPr>
            <a:spLocks noGrp="1"/>
          </p:cNvSpPr>
          <p:nvPr>
            <p:ph type="sldNum" sz="quarter" idx="10"/>
          </p:nvPr>
        </p:nvSpPr>
        <p:spPr/>
        <p:txBody>
          <a:bodyPr/>
          <a:lstStyle/>
          <a:p>
            <a:pPr>
              <a:defRPr/>
            </a:pPr>
            <a:fld id="{C0EB33C8-E27B-423D-AC51-D35C377E97D1}" type="slidenum">
              <a:rPr lang="da-DK" smtClean="0"/>
              <a:pPr>
                <a:defRPr/>
              </a:pPr>
              <a:t>5</a:t>
            </a:fld>
            <a:endParaRPr lang="da-DK"/>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u="sng" baseline="0" dirty="0" smtClean="0"/>
              <a:t>DU KAN LADE DIG INSPIRERE AF FØLGENDE FORMULERINGER:</a:t>
            </a:r>
          </a:p>
          <a:p>
            <a:endParaRPr lang="da-DK" dirty="0" smtClean="0"/>
          </a:p>
          <a:p>
            <a:r>
              <a:rPr lang="da-DK" dirty="0" smtClean="0"/>
              <a:t>Og det de fandt ud af var, at mobning ikke skyldes</a:t>
            </a:r>
            <a:r>
              <a:rPr lang="da-DK" baseline="0" dirty="0" smtClean="0"/>
              <a:t> den enkelte, men at det er </a:t>
            </a:r>
            <a:r>
              <a:rPr lang="da-DK" b="1" baseline="0" dirty="0" smtClean="0"/>
              <a:t>produktet af en usund fællesskabskultur</a:t>
            </a:r>
            <a:r>
              <a:rPr lang="da-DK" baseline="0" dirty="0" smtClean="0"/>
              <a:t>. Produktet af et stejlt hierarki og mangel på fællesskab. Det er en måde at være sammen på. </a:t>
            </a:r>
            <a:r>
              <a:rPr lang="da-DK" dirty="0" smtClean="0"/>
              <a:t>En klasse samler sig om noget og derfor handler mobning ikke om den enkelte elev, men om de mønstre klassen har for, hvordan man er sammen. </a:t>
            </a:r>
          </a:p>
          <a:p>
            <a:endParaRPr lang="da-DK" dirty="0" smtClean="0"/>
          </a:p>
          <a:p>
            <a:r>
              <a:rPr lang="da-DK" b="1" dirty="0" smtClean="0"/>
              <a:t>Pointen er at det sætter klassen på overarbejde rent socialt, </a:t>
            </a:r>
            <a:r>
              <a:rPr lang="da-DK" b="0" dirty="0" smtClean="0"/>
              <a:t>hvis nogen holdes udenfor, </a:t>
            </a:r>
            <a:r>
              <a:rPr lang="da-DK" dirty="0" smtClean="0"/>
              <a:t>og omvendt påvirker det hele klassen positivt, hvis alle er en del af fællesskabet. Her kan 2 + 2 blive 5.</a:t>
            </a:r>
            <a:r>
              <a:rPr lang="da-DK" baseline="0" dirty="0" smtClean="0"/>
              <a:t> </a:t>
            </a:r>
          </a:p>
          <a:p>
            <a:endParaRPr lang="da-DK" baseline="0" dirty="0" smtClean="0"/>
          </a:p>
          <a:p>
            <a:r>
              <a:rPr lang="da-DK" b="1" baseline="0" dirty="0" smtClean="0"/>
              <a:t>En af forskerne peger på</a:t>
            </a:r>
            <a:r>
              <a:rPr lang="da-DK" baseline="0" dirty="0" smtClean="0"/>
              <a:t>, at forældrene også har mulighed for at påvirke klassens måde at være sammen på ved at sige … LÆS CITAT HØJT. Det vil jeg gerne uddybe.</a:t>
            </a:r>
          </a:p>
          <a:p>
            <a:endParaRPr lang="da-DK" baseline="0" dirty="0" smtClean="0"/>
          </a:p>
          <a:p>
            <a:endParaRPr lang="da-DK" dirty="0" smtClean="0"/>
          </a:p>
          <a:p>
            <a:endParaRPr lang="da-DK" dirty="0"/>
          </a:p>
        </p:txBody>
      </p:sp>
      <p:sp>
        <p:nvSpPr>
          <p:cNvPr id="4" name="Pladsholder til diasnummer 3"/>
          <p:cNvSpPr>
            <a:spLocks noGrp="1"/>
          </p:cNvSpPr>
          <p:nvPr>
            <p:ph type="sldNum" sz="quarter" idx="10"/>
          </p:nvPr>
        </p:nvSpPr>
        <p:spPr/>
        <p:txBody>
          <a:bodyPr/>
          <a:lstStyle/>
          <a:p>
            <a:fld id="{A2421DFE-4331-404B-B060-539273950114}" type="slidenum">
              <a:rPr lang="da-DK" smtClean="0"/>
              <a:pPr/>
              <a:t>6</a:t>
            </a:fld>
            <a:endParaRPr lang="da-DK"/>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u="sng" baseline="0" dirty="0" smtClean="0"/>
              <a:t>DU KAN LADE DIG INSPIRERE AF FØLGENDE FORMULERINGER:</a:t>
            </a:r>
          </a:p>
          <a:p>
            <a:endParaRPr lang="da-DK"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a-DK" b="1" baseline="0" dirty="0" smtClean="0"/>
              <a:t>Klassens trivsel er skolens ansvar</a:t>
            </a:r>
            <a:r>
              <a:rPr lang="da-DK" baseline="0" dirty="0" smtClean="0"/>
              <a:t>, men vi kan ikke gøre det uden jer. </a:t>
            </a:r>
            <a:r>
              <a:rPr lang="da-DK" b="1" baseline="0" dirty="0" smtClean="0"/>
              <a:t>Der venter mange år foran jeres børn </a:t>
            </a:r>
            <a:r>
              <a:rPr lang="da-DK" baseline="0" dirty="0" smtClean="0"/>
              <a:t>og vi skal være sammen om at forme nogle klasser, hvor trivsel og læring går hånd i hånd. Og hvor der er plads til at være både børn og forældre på mange måder. </a:t>
            </a:r>
          </a:p>
          <a:p>
            <a:endParaRPr lang="da-DK" dirty="0" smtClean="0"/>
          </a:p>
          <a:p>
            <a:r>
              <a:rPr lang="da-DK" b="1" dirty="0" smtClean="0"/>
              <a:t>Noget af det som vi ved betyder en del</a:t>
            </a:r>
            <a:r>
              <a:rPr lang="da-DK" b="0" baseline="0" dirty="0" smtClean="0"/>
              <a:t> </a:t>
            </a:r>
            <a:r>
              <a:rPr lang="da-DK" dirty="0" smtClean="0"/>
              <a:t>er, at forældrene i en klasse står sammen om, at alle børnene skal være med i fællesskabet. Og bakker op om skolen og klassen. Det smitter af på børnene. Forældre smitter! På godt og</a:t>
            </a:r>
            <a:r>
              <a:rPr lang="da-DK" baseline="0" dirty="0" smtClean="0"/>
              <a:t> ondt. Og når der er sammenhold OMKRING børnene, så giver det sammenhold MELLEM børnene. </a:t>
            </a:r>
          </a:p>
          <a:p>
            <a:endParaRPr lang="da-DK" baseline="0" dirty="0" smtClean="0"/>
          </a:p>
          <a:p>
            <a:r>
              <a:rPr lang="da-DK" b="1" baseline="0" dirty="0" smtClean="0"/>
              <a:t>Det kræver, at I lærer hinanden at kende. </a:t>
            </a:r>
            <a:r>
              <a:rPr lang="da-DK" baseline="0" dirty="0" smtClean="0"/>
              <a:t>Det kræver også en </a:t>
            </a:r>
            <a:r>
              <a:rPr lang="da-DK" b="1" baseline="0" dirty="0" smtClean="0"/>
              <a:t>investering i alle klassens børn, </a:t>
            </a:r>
            <a:r>
              <a:rPr lang="da-DK" baseline="0" dirty="0" smtClean="0"/>
              <a:t>hvis I vil gøre det bedste for jeres eget barns trivsel. Og det kræver en </a:t>
            </a:r>
            <a:r>
              <a:rPr lang="da-DK" b="1" baseline="0" dirty="0" smtClean="0"/>
              <a:t>forebyggende indsats </a:t>
            </a:r>
            <a:r>
              <a:rPr lang="da-DK" baseline="0" dirty="0" smtClean="0"/>
              <a:t>og ikke kun en indsats, når der er problemer, der skal løses. Det bedste I som forældregruppe kan gøre er, at se hinanden som </a:t>
            </a:r>
            <a:r>
              <a:rPr lang="da-DK" b="1" baseline="0" dirty="0" smtClean="0"/>
              <a:t>samarbejdspartnere</a:t>
            </a:r>
            <a:r>
              <a:rPr lang="da-DK" baseline="0" dirty="0" smtClean="0"/>
              <a:t> omkring klassen. Men så behøver det i øvrigt ikke at </a:t>
            </a:r>
            <a:r>
              <a:rPr lang="da-DK" b="1" baseline="0" dirty="0" smtClean="0"/>
              <a:t>koste blod, sved og tårer</a:t>
            </a:r>
            <a:r>
              <a:rPr lang="da-DK" baseline="0" dirty="0" smtClean="0"/>
              <a:t>. </a:t>
            </a:r>
            <a:endParaRPr lang="da-DK" dirty="0" smtClean="0"/>
          </a:p>
          <a:p>
            <a:endParaRPr lang="da-DK" dirty="0" smtClean="0"/>
          </a:p>
        </p:txBody>
      </p:sp>
      <p:sp>
        <p:nvSpPr>
          <p:cNvPr id="4" name="Pladsholder til diasnummer 3"/>
          <p:cNvSpPr>
            <a:spLocks noGrp="1"/>
          </p:cNvSpPr>
          <p:nvPr>
            <p:ph type="sldNum" sz="quarter" idx="10"/>
          </p:nvPr>
        </p:nvSpPr>
        <p:spPr/>
        <p:txBody>
          <a:bodyPr/>
          <a:lstStyle/>
          <a:p>
            <a:fld id="{87F00778-4D02-4FCF-A03A-CC64466A2A23}" type="slidenum">
              <a:rPr lang="da-DK" smtClean="0"/>
              <a:pPr/>
              <a:t>7</a:t>
            </a:fld>
            <a:endParaRPr lang="da-DK"/>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b="0" i="0" u="sng" dirty="0" smtClean="0">
                <a:solidFill>
                  <a:srgbClr val="7030A0"/>
                </a:solidFill>
              </a:rPr>
              <a:t>DU KAN LADE DIG INSPIRERE AF FØLGENDE FORMULERINGER:</a:t>
            </a:r>
            <a:endParaRPr lang="da-DK" b="1" dirty="0" smtClean="0"/>
          </a:p>
          <a:p>
            <a:endParaRPr lang="da-DK" b="1" dirty="0" smtClean="0"/>
          </a:p>
          <a:p>
            <a:r>
              <a:rPr lang="da-DK" b="1" dirty="0" smtClean="0"/>
              <a:t>Til gengæld kan vi</a:t>
            </a:r>
            <a:r>
              <a:rPr lang="da-DK" b="1" baseline="0" dirty="0" smtClean="0"/>
              <a:t> nemmere få det her regnestykke til at gå op.</a:t>
            </a:r>
            <a:r>
              <a:rPr lang="da-DK" baseline="0" dirty="0" smtClean="0"/>
              <a:t> For hvis I signalerer, at I som forældre kan lide at være sammen, holder sammen, hjælper hinanden og har tillid til hinanden, </a:t>
            </a:r>
            <a:r>
              <a:rPr lang="da-DK" dirty="0" smtClean="0"/>
              <a:t>så smitter det af</a:t>
            </a:r>
            <a:r>
              <a:rPr lang="da-DK" baseline="0" dirty="0" smtClean="0"/>
              <a:t> på børnenes måde at være sammen på. Så kan vi forebygge risikoadfærd, ensomhed, isolation, dårligt selvværd, mobning osv. </a:t>
            </a:r>
            <a:endParaRPr lang="da-DK"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a-DK"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a-DK" b="1" baseline="0" dirty="0" smtClean="0"/>
              <a:t>Derudover</a:t>
            </a:r>
            <a:r>
              <a:rPr lang="da-DK" baseline="0" dirty="0" smtClean="0"/>
              <a:t> vil det skabe rum for at dele bekymringer, holdninger, undren, spørgsmål osv. I kan bedre undgå misforståelser og usikkerhed, og I får langt nemmere ved at løse konflikter, inden de spidser til. </a:t>
            </a:r>
          </a:p>
          <a:p>
            <a:endParaRPr lang="da-DK" dirty="0" smtClean="0"/>
          </a:p>
        </p:txBody>
      </p:sp>
      <p:sp>
        <p:nvSpPr>
          <p:cNvPr id="4" name="Pladsholder til diasnummer 3"/>
          <p:cNvSpPr>
            <a:spLocks noGrp="1"/>
          </p:cNvSpPr>
          <p:nvPr>
            <p:ph type="sldNum" sz="quarter" idx="10"/>
          </p:nvPr>
        </p:nvSpPr>
        <p:spPr/>
        <p:txBody>
          <a:bodyPr/>
          <a:lstStyle/>
          <a:p>
            <a:fld id="{A2421DFE-4331-404B-B060-539273950114}" type="slidenum">
              <a:rPr lang="da-DK" smtClean="0"/>
              <a:pPr/>
              <a:t>8</a:t>
            </a:fld>
            <a:endParaRPr lang="da-DK"/>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u="sng" dirty="0" smtClean="0"/>
              <a:t>DU KAN LADE DIG INSPIRERE AF FØLGENDE FORMULERINGER:</a:t>
            </a:r>
          </a:p>
          <a:p>
            <a:endParaRPr lang="da-DK" dirty="0" smtClean="0"/>
          </a:p>
          <a:p>
            <a:r>
              <a:rPr lang="da-DK" b="1" baseline="0" dirty="0" smtClean="0"/>
              <a:t>Det er vores helt klare oplevelse gennem årene, at forældre meget gerne vil, </a:t>
            </a:r>
            <a:r>
              <a:rPr lang="da-DK" baseline="0" dirty="0" smtClean="0"/>
              <a:t>og forældre i dag er generelt meget involverede i at skabe et godt socialt liv i klasserne. Den oplevelse vi har kommer også tydeligt til udtryk i nogle af de undersøgelser, som er lavet på feltet. </a:t>
            </a:r>
          </a:p>
          <a:p>
            <a:pPr>
              <a:buFontTx/>
              <a:buNone/>
            </a:pPr>
            <a:endParaRPr lang="da-DK" baseline="0" dirty="0" smtClean="0"/>
          </a:p>
          <a:p>
            <a:pPr>
              <a:buFontTx/>
              <a:buNone/>
            </a:pPr>
            <a:r>
              <a:rPr lang="da-DK" baseline="0" dirty="0" smtClean="0"/>
              <a:t>LÆS SLIDE HURTIGT IGENNEM</a:t>
            </a:r>
          </a:p>
          <a:p>
            <a:pPr>
              <a:buFontTx/>
              <a:buNone/>
            </a:pPr>
            <a:endParaRPr lang="da-DK" baseline="0" dirty="0" smtClean="0"/>
          </a:p>
          <a:p>
            <a:r>
              <a:rPr lang="da-DK" b="1" baseline="0" dirty="0" smtClean="0"/>
              <a:t>Så I er ikke alene.</a:t>
            </a:r>
            <a:r>
              <a:rPr lang="da-DK" baseline="0" dirty="0" smtClean="0"/>
              <a:t> Og vi ved godt, at I står parate. Vi ved også, at vi som skole spiller en rolle i forhold til at få klasserne godt fra start og skabe et rum, hvor I kan opbygge et samarbejde og lære hinanden at kende, så det bliver nemmere at tale sammen. </a:t>
            </a:r>
            <a:r>
              <a:rPr lang="da-DK" b="1" baseline="0" dirty="0" smtClean="0"/>
              <a:t>Af gode grunde kender I ikke hinanden endnu</a:t>
            </a:r>
            <a:r>
              <a:rPr lang="da-DK" baseline="0" dirty="0" smtClean="0"/>
              <a:t>. Eller hinandens børn. Og det er utrolig vigtigt for at kunne samarbejde og for at kunne tage et medansvar for alle klassens børn og deres fællesskab. </a:t>
            </a:r>
          </a:p>
        </p:txBody>
      </p:sp>
      <p:sp>
        <p:nvSpPr>
          <p:cNvPr id="4" name="Pladsholder til diasnummer 3"/>
          <p:cNvSpPr>
            <a:spLocks noGrp="1"/>
          </p:cNvSpPr>
          <p:nvPr>
            <p:ph type="sldNum" sz="quarter" idx="10"/>
          </p:nvPr>
        </p:nvSpPr>
        <p:spPr/>
        <p:txBody>
          <a:bodyPr/>
          <a:lstStyle/>
          <a:p>
            <a:fld id="{A2421DFE-4331-404B-B060-539273950114}" type="slidenum">
              <a:rPr lang="da-DK" smtClean="0"/>
              <a:pPr/>
              <a:t>9</a:t>
            </a:fld>
            <a:endParaRPr lang="da-D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83568" y="3429000"/>
            <a:ext cx="7772400" cy="1470025"/>
          </a:xfrm>
          <a:prstGeom prst="rect">
            <a:avLst/>
          </a:prstGeom>
        </p:spPr>
        <p:txBody>
          <a:bodyPr/>
          <a:lstStyle>
            <a:lvl1pPr>
              <a:defRPr/>
            </a:lvl1pPr>
          </a:lstStyle>
          <a:p>
            <a:r>
              <a:rPr lang="da-DK" dirty="0" smtClean="0"/>
              <a:t>Titel</a:t>
            </a:r>
            <a:endParaRPr lang="da-DK"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yt afsnit med teks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347864" y="548680"/>
            <a:ext cx="5544616" cy="1728192"/>
          </a:xfrm>
          <a:prstGeom prst="rect">
            <a:avLst/>
          </a:prstGeom>
        </p:spPr>
        <p:txBody>
          <a:bodyPr/>
          <a:lstStyle>
            <a:lvl1pPr algn="r">
              <a:defRPr sz="3600"/>
            </a:lvl1pPr>
          </a:lstStyle>
          <a:p>
            <a:r>
              <a:rPr lang="da-DK" dirty="0" smtClean="0"/>
              <a:t>Overskrift</a:t>
            </a:r>
            <a:endParaRPr lang="da-DK" dirty="0"/>
          </a:p>
        </p:txBody>
      </p:sp>
      <p:sp>
        <p:nvSpPr>
          <p:cNvPr id="3" name="Pladsholder til diasnummer 2"/>
          <p:cNvSpPr>
            <a:spLocks noGrp="1"/>
          </p:cNvSpPr>
          <p:nvPr>
            <p:ph type="sldNum" sz="quarter" idx="10"/>
          </p:nvPr>
        </p:nvSpPr>
        <p:spPr>
          <a:xfrm>
            <a:off x="6553200" y="6356350"/>
            <a:ext cx="2133600" cy="365125"/>
          </a:xfrm>
          <a:prstGeom prst="rect">
            <a:avLst/>
          </a:prstGeom>
        </p:spPr>
        <p:txBody>
          <a:bodyPr/>
          <a:lstStyle/>
          <a:p>
            <a:fld id="{427123EA-294A-4649-B074-1627FBED6943}" type="slidenum">
              <a:rPr lang="da-DK" smtClean="0"/>
              <a:pPr/>
              <a:t>‹nr.›</a:t>
            </a:fld>
            <a:endParaRPr lang="da-DK" dirty="0"/>
          </a:p>
        </p:txBody>
      </p:sp>
      <p:sp>
        <p:nvSpPr>
          <p:cNvPr id="6" name="Pladsholder til tekst 5"/>
          <p:cNvSpPr>
            <a:spLocks noGrp="1"/>
          </p:cNvSpPr>
          <p:nvPr>
            <p:ph type="body" sz="quarter" idx="11" hasCustomPrompt="1"/>
          </p:nvPr>
        </p:nvSpPr>
        <p:spPr>
          <a:xfrm>
            <a:off x="971601" y="3429000"/>
            <a:ext cx="7200850" cy="2447925"/>
          </a:xfrm>
          <a:prstGeom prst="rect">
            <a:avLst/>
          </a:prstGeom>
        </p:spPr>
        <p:txBody>
          <a:bodyPr/>
          <a:lstStyle>
            <a:lvl1pPr>
              <a:defRPr/>
            </a:lvl1pPr>
          </a:lstStyle>
          <a:p>
            <a:pPr lvl="0"/>
            <a:r>
              <a:rPr lang="da-DK" dirty="0" smtClean="0"/>
              <a:t>Første niveau</a:t>
            </a:r>
          </a:p>
          <a:p>
            <a:pPr lvl="1"/>
            <a:r>
              <a:rPr lang="da-DK" dirty="0" smtClean="0"/>
              <a:t>Andet niveau</a:t>
            </a:r>
          </a:p>
          <a:p>
            <a:pPr lvl="2"/>
            <a:r>
              <a:rPr lang="da-DK" dirty="0" smtClean="0"/>
              <a:t>Tredje niveau</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dhold med grafi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275856" y="548680"/>
            <a:ext cx="5626968" cy="1143000"/>
          </a:xfrm>
          <a:prstGeom prst="rect">
            <a:avLst/>
          </a:prstGeom>
        </p:spPr>
        <p:txBody>
          <a:bodyPr/>
          <a:lstStyle>
            <a:lvl1pPr algn="r">
              <a:defRPr sz="3600"/>
            </a:lvl1pPr>
          </a:lstStyle>
          <a:p>
            <a:r>
              <a:rPr lang="da-DK" dirty="0" smtClean="0"/>
              <a:t>Overskrift</a:t>
            </a:r>
            <a:endParaRPr lang="da-DK" dirty="0"/>
          </a:p>
        </p:txBody>
      </p:sp>
      <p:sp>
        <p:nvSpPr>
          <p:cNvPr id="3" name="Pladsholder til diasnummer 2"/>
          <p:cNvSpPr>
            <a:spLocks noGrp="1"/>
          </p:cNvSpPr>
          <p:nvPr>
            <p:ph type="sldNum" sz="quarter" idx="10"/>
          </p:nvPr>
        </p:nvSpPr>
        <p:spPr>
          <a:xfrm>
            <a:off x="6553200" y="6356350"/>
            <a:ext cx="2133600" cy="365125"/>
          </a:xfrm>
          <a:prstGeom prst="rect">
            <a:avLst/>
          </a:prstGeom>
        </p:spPr>
        <p:txBody>
          <a:bodyPr/>
          <a:lstStyle/>
          <a:p>
            <a:fld id="{427123EA-294A-4649-B074-1627FBED6943}" type="slidenum">
              <a:rPr lang="da-DK" smtClean="0"/>
              <a:pPr/>
              <a:t>‹nr.›</a:t>
            </a:fld>
            <a:endParaRPr lang="da-DK" dirty="0"/>
          </a:p>
        </p:txBody>
      </p:sp>
      <p:pic>
        <p:nvPicPr>
          <p:cNvPr id="4" name="Billede 3" descr="bobler01.jpg"/>
          <p:cNvPicPr>
            <a:picLocks noChangeAspect="1"/>
          </p:cNvPicPr>
          <p:nvPr userDrawn="1"/>
        </p:nvPicPr>
        <p:blipFill>
          <a:blip r:embed="rId2" cstate="print"/>
          <a:stretch>
            <a:fillRect/>
          </a:stretch>
        </p:blipFill>
        <p:spPr>
          <a:xfrm>
            <a:off x="0" y="0"/>
            <a:ext cx="1700808" cy="1700808"/>
          </a:xfrm>
          <a:prstGeom prst="rect">
            <a:avLst/>
          </a:prstGeom>
        </p:spPr>
      </p:pic>
      <p:sp>
        <p:nvSpPr>
          <p:cNvPr id="6" name="Pladsholder til indhold 5"/>
          <p:cNvSpPr>
            <a:spLocks noGrp="1"/>
          </p:cNvSpPr>
          <p:nvPr>
            <p:ph sz="quarter" idx="11" hasCustomPrompt="1"/>
          </p:nvPr>
        </p:nvSpPr>
        <p:spPr>
          <a:xfrm>
            <a:off x="971550" y="2276872"/>
            <a:ext cx="7200900" cy="3312716"/>
          </a:xfrm>
          <a:prstGeom prst="rect">
            <a:avLst/>
          </a:prstGeom>
        </p:spPr>
        <p:txBody>
          <a:bodyPr/>
          <a:lstStyle>
            <a:lvl1pPr>
              <a:buNone/>
              <a:defRPr/>
            </a:lvl1pPr>
            <a:lvl2pPr>
              <a:buNone/>
              <a:defRPr/>
            </a:lvl2pPr>
            <a:lvl3pPr>
              <a:buNone/>
              <a:defRPr/>
            </a:lvl3pPr>
            <a:lvl4pPr>
              <a:buNone/>
              <a:defRPr/>
            </a:lvl4pPr>
            <a:lvl5pPr>
              <a:buNone/>
              <a:defRPr/>
            </a:lvl5pPr>
          </a:lstStyle>
          <a:p>
            <a:pPr lvl="0"/>
            <a:r>
              <a:rPr lang="da-DK" dirty="0" smtClean="0"/>
              <a:t>Brødtekst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Indhold i punktopstilling">
    <p:spTree>
      <p:nvGrpSpPr>
        <p:cNvPr id="1" name=""/>
        <p:cNvGrpSpPr/>
        <p:nvPr/>
      </p:nvGrpSpPr>
      <p:grpSpPr>
        <a:xfrm>
          <a:off x="0" y="0"/>
          <a:ext cx="0" cy="0"/>
          <a:chOff x="0" y="0"/>
          <a:chExt cx="0" cy="0"/>
        </a:xfrm>
      </p:grpSpPr>
      <p:pic>
        <p:nvPicPr>
          <p:cNvPr id="7" name="Billede 6" descr="bobler01.jpg"/>
          <p:cNvPicPr>
            <a:picLocks noChangeAspect="1"/>
          </p:cNvPicPr>
          <p:nvPr userDrawn="1"/>
        </p:nvPicPr>
        <p:blipFill>
          <a:blip r:embed="rId2" cstate="print"/>
          <a:stretch>
            <a:fillRect/>
          </a:stretch>
        </p:blipFill>
        <p:spPr>
          <a:xfrm>
            <a:off x="0" y="0"/>
            <a:ext cx="1700808" cy="1700808"/>
          </a:xfrm>
          <a:prstGeom prst="rect">
            <a:avLst/>
          </a:prstGeom>
        </p:spPr>
      </p:pic>
      <p:sp>
        <p:nvSpPr>
          <p:cNvPr id="2" name="Titel 1"/>
          <p:cNvSpPr>
            <a:spLocks noGrp="1"/>
          </p:cNvSpPr>
          <p:nvPr>
            <p:ph type="title" hasCustomPrompt="1"/>
          </p:nvPr>
        </p:nvSpPr>
        <p:spPr>
          <a:xfrm>
            <a:off x="2627784" y="548680"/>
            <a:ext cx="6275040" cy="2160240"/>
          </a:xfrm>
          <a:prstGeom prst="rect">
            <a:avLst/>
          </a:prstGeom>
        </p:spPr>
        <p:txBody>
          <a:bodyPr/>
          <a:lstStyle>
            <a:lvl1pPr algn="r">
              <a:defRPr sz="3600"/>
            </a:lvl1pPr>
          </a:lstStyle>
          <a:p>
            <a:r>
              <a:rPr lang="da-DK" dirty="0" smtClean="0"/>
              <a:t>Overskrift</a:t>
            </a:r>
            <a:endParaRPr lang="da-DK" dirty="0"/>
          </a:p>
        </p:txBody>
      </p:sp>
      <p:sp>
        <p:nvSpPr>
          <p:cNvPr id="3" name="Pladsholder til indhold 2"/>
          <p:cNvSpPr>
            <a:spLocks noGrp="1"/>
          </p:cNvSpPr>
          <p:nvPr>
            <p:ph idx="1" hasCustomPrompt="1"/>
          </p:nvPr>
        </p:nvSpPr>
        <p:spPr>
          <a:xfrm>
            <a:off x="457200" y="3789040"/>
            <a:ext cx="8229600" cy="2337123"/>
          </a:xfrm>
          <a:prstGeom prst="rect">
            <a:avLst/>
          </a:prstGeom>
        </p:spPr>
        <p:txBody>
          <a:bodyPr/>
          <a:lstStyle>
            <a:lvl1pPr>
              <a:defRPr/>
            </a:lvl1pPr>
          </a:lstStyle>
          <a:p>
            <a:pPr lvl="0"/>
            <a:r>
              <a:rPr lang="da-DK" dirty="0" smtClean="0"/>
              <a:t>Tekst i punktopstilling</a:t>
            </a:r>
          </a:p>
          <a:p>
            <a:pPr lvl="1"/>
            <a:r>
              <a:rPr lang="da-DK" dirty="0" smtClean="0"/>
              <a:t>Andet </a:t>
            </a:r>
            <a:r>
              <a:rPr lang="da-DK" dirty="0" err="1" smtClean="0"/>
              <a:t>niveauTredje</a:t>
            </a:r>
            <a:r>
              <a:rPr lang="da-DK" dirty="0" smtClean="0"/>
              <a:t> niveau</a:t>
            </a:r>
          </a:p>
          <a:p>
            <a:pPr lvl="3"/>
            <a:r>
              <a:rPr lang="da-DK" dirty="0" smtClean="0"/>
              <a:t>Fjerde niveau</a:t>
            </a:r>
          </a:p>
          <a:p>
            <a:pPr lvl="4"/>
            <a:r>
              <a:rPr lang="da-DK" dirty="0" smtClean="0"/>
              <a:t>Femte niveau</a:t>
            </a:r>
            <a:endParaRPr lang="da-DK" dirty="0"/>
          </a:p>
        </p:txBody>
      </p:sp>
      <p:sp>
        <p:nvSpPr>
          <p:cNvPr id="6" name="Pladsholder til diasnummer 5"/>
          <p:cNvSpPr>
            <a:spLocks noGrp="1"/>
          </p:cNvSpPr>
          <p:nvPr>
            <p:ph type="sldNum" sz="quarter" idx="12"/>
          </p:nvPr>
        </p:nvSpPr>
        <p:spPr>
          <a:xfrm>
            <a:off x="7668344" y="6356350"/>
            <a:ext cx="1018456" cy="365125"/>
          </a:xfrm>
          <a:prstGeom prst="rect">
            <a:avLst/>
          </a:prstGeom>
        </p:spPr>
        <p:txBody>
          <a:bodyPr/>
          <a:lstStyle/>
          <a:p>
            <a:fld id="{427123EA-294A-4649-B074-1627FBED6943}" type="slidenum">
              <a:rPr lang="da-DK" smtClean="0"/>
              <a:pPr/>
              <a:t>‹nr.›</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dhold - billede">
    <p:spTree>
      <p:nvGrpSpPr>
        <p:cNvPr id="1" name=""/>
        <p:cNvGrpSpPr/>
        <p:nvPr/>
      </p:nvGrpSpPr>
      <p:grpSpPr>
        <a:xfrm>
          <a:off x="0" y="0"/>
          <a:ext cx="0" cy="0"/>
          <a:chOff x="0" y="0"/>
          <a:chExt cx="0" cy="0"/>
        </a:xfrm>
      </p:grpSpPr>
      <p:sp>
        <p:nvSpPr>
          <p:cNvPr id="9" name="Pladsholder til billede 8"/>
          <p:cNvSpPr>
            <a:spLocks noGrp="1"/>
          </p:cNvSpPr>
          <p:nvPr>
            <p:ph type="pic" sz="quarter" idx="13"/>
          </p:nvPr>
        </p:nvSpPr>
        <p:spPr>
          <a:xfrm>
            <a:off x="251520" y="260350"/>
            <a:ext cx="8641655" cy="5616922"/>
          </a:xfrm>
          <a:prstGeom prst="rect">
            <a:avLst/>
          </a:prstGeom>
        </p:spPr>
        <p:txBody>
          <a:bodyPr/>
          <a:lstStyle/>
          <a:p>
            <a:r>
              <a:rPr lang="da-DK" smtClean="0"/>
              <a:t>Klik på ikonet for at tilføje et billede</a:t>
            </a:r>
            <a:endParaRPr lang="da-DK"/>
          </a:p>
        </p:txBody>
      </p:sp>
      <p:sp>
        <p:nvSpPr>
          <p:cNvPr id="6" name="Pladsholder til diasnummer 5"/>
          <p:cNvSpPr>
            <a:spLocks noGrp="1"/>
          </p:cNvSpPr>
          <p:nvPr>
            <p:ph type="sldNum" sz="quarter" idx="12"/>
          </p:nvPr>
        </p:nvSpPr>
        <p:spPr>
          <a:xfrm>
            <a:off x="7812360" y="6356350"/>
            <a:ext cx="874440" cy="365125"/>
          </a:xfrm>
          <a:prstGeom prst="rect">
            <a:avLst/>
          </a:prstGeom>
        </p:spPr>
        <p:txBody>
          <a:bodyPr/>
          <a:lstStyle/>
          <a:p>
            <a:fld id="{427123EA-294A-4649-B074-1627FBED6943}" type="slidenum">
              <a:rPr lang="da-DK" smtClean="0"/>
              <a:pPr/>
              <a:t>‹nr.›</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lede med billedtekst">
    <p:spTree>
      <p:nvGrpSpPr>
        <p:cNvPr id="1" name=""/>
        <p:cNvGrpSpPr/>
        <p:nvPr/>
      </p:nvGrpSpPr>
      <p:grpSpPr>
        <a:xfrm>
          <a:off x="0" y="0"/>
          <a:ext cx="0" cy="0"/>
          <a:chOff x="0" y="0"/>
          <a:chExt cx="0" cy="0"/>
        </a:xfrm>
      </p:grpSpPr>
      <p:sp>
        <p:nvSpPr>
          <p:cNvPr id="3" name="Pladsholder til sidefod 2"/>
          <p:cNvSpPr>
            <a:spLocks noGrp="1"/>
          </p:cNvSpPr>
          <p:nvPr>
            <p:ph type="ftr" sz="quarter" idx="10"/>
          </p:nvPr>
        </p:nvSpPr>
        <p:spPr>
          <a:xfrm>
            <a:off x="3124200" y="6356350"/>
            <a:ext cx="2895600" cy="365125"/>
          </a:xfrm>
          <a:prstGeom prst="rect">
            <a:avLst/>
          </a:prstGeom>
        </p:spPr>
        <p:txBody>
          <a:bodyPr/>
          <a:lstStyle/>
          <a:p>
            <a:endParaRPr lang="da-DK" dirty="0"/>
          </a:p>
        </p:txBody>
      </p:sp>
      <p:sp>
        <p:nvSpPr>
          <p:cNvPr id="4" name="Pladsholder til diasnummer 3"/>
          <p:cNvSpPr>
            <a:spLocks noGrp="1"/>
          </p:cNvSpPr>
          <p:nvPr>
            <p:ph type="sldNum" sz="quarter" idx="11"/>
          </p:nvPr>
        </p:nvSpPr>
        <p:spPr>
          <a:xfrm>
            <a:off x="6553200" y="6356350"/>
            <a:ext cx="2133600" cy="365125"/>
          </a:xfrm>
          <a:prstGeom prst="rect">
            <a:avLst/>
          </a:prstGeom>
        </p:spPr>
        <p:txBody>
          <a:bodyPr/>
          <a:lstStyle/>
          <a:p>
            <a:fld id="{427123EA-294A-4649-B074-1627FBED6943}" type="slidenum">
              <a:rPr lang="da-DK" smtClean="0"/>
              <a:pPr/>
              <a:t>‹nr.›</a:t>
            </a:fld>
            <a:endParaRPr lang="da-DK" dirty="0"/>
          </a:p>
        </p:txBody>
      </p:sp>
      <p:pic>
        <p:nvPicPr>
          <p:cNvPr id="5" name="Billede 4" descr="bobler01.jpg"/>
          <p:cNvPicPr>
            <a:picLocks noChangeAspect="1"/>
          </p:cNvPicPr>
          <p:nvPr userDrawn="1"/>
        </p:nvPicPr>
        <p:blipFill>
          <a:blip r:embed="rId2" cstate="print"/>
          <a:stretch>
            <a:fillRect/>
          </a:stretch>
        </p:blipFill>
        <p:spPr>
          <a:xfrm>
            <a:off x="0" y="0"/>
            <a:ext cx="1700808" cy="1700808"/>
          </a:xfrm>
          <a:prstGeom prst="rect">
            <a:avLst/>
          </a:prstGeom>
        </p:spPr>
      </p:pic>
      <p:sp>
        <p:nvSpPr>
          <p:cNvPr id="7" name="Pladsholder til tekst 6"/>
          <p:cNvSpPr>
            <a:spLocks noGrp="1"/>
          </p:cNvSpPr>
          <p:nvPr>
            <p:ph type="body" sz="quarter" idx="12" hasCustomPrompt="1"/>
          </p:nvPr>
        </p:nvSpPr>
        <p:spPr>
          <a:xfrm>
            <a:off x="250825" y="1989138"/>
            <a:ext cx="2881313" cy="3887787"/>
          </a:xfrm>
          <a:prstGeom prst="rect">
            <a:avLst/>
          </a:prstGeom>
        </p:spPr>
        <p:txBody>
          <a:bodyPr/>
          <a:lstStyle>
            <a:lvl1pPr>
              <a:buNone/>
              <a:defRPr sz="1800"/>
            </a:lvl1pPr>
            <a:lvl3pPr>
              <a:buNone/>
              <a:defRPr/>
            </a:lvl3pPr>
          </a:lstStyle>
          <a:p>
            <a:pPr lvl="0"/>
            <a:r>
              <a:rPr lang="da-DK" dirty="0" smtClean="0"/>
              <a:t>Billedtekst</a:t>
            </a:r>
            <a:endParaRPr lang="da-DK" dirty="0"/>
          </a:p>
        </p:txBody>
      </p:sp>
      <p:sp>
        <p:nvSpPr>
          <p:cNvPr id="9" name="Pladsholder til billede 8"/>
          <p:cNvSpPr>
            <a:spLocks noGrp="1"/>
          </p:cNvSpPr>
          <p:nvPr>
            <p:ph type="pic" sz="quarter" idx="13"/>
          </p:nvPr>
        </p:nvSpPr>
        <p:spPr>
          <a:xfrm>
            <a:off x="3563889" y="549275"/>
            <a:ext cx="5111800" cy="5327650"/>
          </a:xfrm>
          <a:prstGeom prst="rect">
            <a:avLst/>
          </a:prstGeom>
        </p:spPr>
        <p:txBody>
          <a:bodyPr/>
          <a:lstStyle/>
          <a:p>
            <a:r>
              <a:rPr lang="da-DK" smtClean="0"/>
              <a:t>Klik på ikonet for at tilføje et billede</a:t>
            </a:r>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a:xfrm>
            <a:off x="457200" y="6356350"/>
            <a:ext cx="2133600" cy="365125"/>
          </a:xfrm>
          <a:prstGeom prst="rect">
            <a:avLst/>
          </a:prstGeom>
        </p:spPr>
        <p:txBody>
          <a:bodyPr/>
          <a:lstStyle/>
          <a:p>
            <a:fld id="{4AF9AF2C-8490-4293-81B9-59AB2E3A0CD2}" type="datetimeFigureOut">
              <a:rPr lang="da-DK" smtClean="0"/>
              <a:pPr/>
              <a:t>17-08-2016</a:t>
            </a:fld>
            <a:endParaRPr lang="da-DK"/>
          </a:p>
        </p:txBody>
      </p:sp>
      <p:sp>
        <p:nvSpPr>
          <p:cNvPr id="3" name="Pladsholder til sidefod 2"/>
          <p:cNvSpPr>
            <a:spLocks noGrp="1"/>
          </p:cNvSpPr>
          <p:nvPr>
            <p:ph type="ftr" sz="quarter" idx="11"/>
          </p:nvPr>
        </p:nvSpPr>
        <p:spPr>
          <a:xfrm>
            <a:off x="3124200" y="6356350"/>
            <a:ext cx="2895600" cy="365125"/>
          </a:xfrm>
          <a:prstGeom prst="rect">
            <a:avLst/>
          </a:prstGeom>
        </p:spPr>
        <p:txBody>
          <a:bodyPr/>
          <a:lstStyle/>
          <a:p>
            <a:endParaRPr lang="da-DK"/>
          </a:p>
        </p:txBody>
      </p:sp>
      <p:sp>
        <p:nvSpPr>
          <p:cNvPr id="4" name="Pladsholder til diasnummer 3"/>
          <p:cNvSpPr>
            <a:spLocks noGrp="1"/>
          </p:cNvSpPr>
          <p:nvPr>
            <p:ph type="sldNum" sz="quarter" idx="12"/>
          </p:nvPr>
        </p:nvSpPr>
        <p:spPr>
          <a:xfrm>
            <a:off x="6553200" y="6356350"/>
            <a:ext cx="2133600" cy="365125"/>
          </a:xfrm>
          <a:prstGeom prst="rect">
            <a:avLst/>
          </a:prstGeom>
        </p:spPr>
        <p:txBody>
          <a:bodyPr/>
          <a:lstStyle/>
          <a:p>
            <a:fld id="{24B9D28B-5B3B-4411-AE2D-91FC0FB7F88C}" type="slidenum">
              <a:rPr lang="da-DK" smtClean="0"/>
              <a:pPr/>
              <a:t>‹nr.›</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Billede 10" descr="DKR_SH_GRAA.jpg"/>
          <p:cNvPicPr>
            <a:picLocks noChangeAspect="1"/>
          </p:cNvPicPr>
          <p:nvPr/>
        </p:nvPicPr>
        <p:blipFill>
          <a:blip r:embed="rId9" cstate="print"/>
          <a:stretch>
            <a:fillRect/>
          </a:stretch>
        </p:blipFill>
        <p:spPr>
          <a:xfrm>
            <a:off x="251520" y="6309320"/>
            <a:ext cx="742569" cy="403264"/>
          </a:xfrm>
          <a:prstGeom prst="rect">
            <a:avLst/>
          </a:prstGeom>
        </p:spPr>
      </p:pic>
      <p:pic>
        <p:nvPicPr>
          <p:cNvPr id="12" name="Billede 11" descr="Skole_logo-sh.jpg"/>
          <p:cNvPicPr>
            <a:picLocks noChangeAspect="1"/>
          </p:cNvPicPr>
          <p:nvPr/>
        </p:nvPicPr>
        <p:blipFill>
          <a:blip r:embed="rId10" cstate="print"/>
          <a:stretch>
            <a:fillRect/>
          </a:stretch>
        </p:blipFill>
        <p:spPr>
          <a:xfrm>
            <a:off x="1115616" y="6512251"/>
            <a:ext cx="515828" cy="201272"/>
          </a:xfrm>
          <a:prstGeom prst="rect">
            <a:avLst/>
          </a:prstGeom>
        </p:spPr>
      </p:pic>
      <p:pic>
        <p:nvPicPr>
          <p:cNvPr id="13" name="Billede 12" descr="TF-logo-graa_50.jpg"/>
          <p:cNvPicPr>
            <a:picLocks noChangeAspect="1"/>
          </p:cNvPicPr>
          <p:nvPr/>
        </p:nvPicPr>
        <p:blipFill>
          <a:blip r:embed="rId11" cstate="print"/>
          <a:stretch>
            <a:fillRect/>
          </a:stretch>
        </p:blipFill>
        <p:spPr>
          <a:xfrm>
            <a:off x="1728255" y="6619297"/>
            <a:ext cx="864096" cy="136583"/>
          </a:xfrm>
          <a:prstGeom prst="rect">
            <a:avLst/>
          </a:prstGeom>
        </p:spPr>
      </p:pic>
      <p:pic>
        <p:nvPicPr>
          <p:cNvPr id="14" name="Billede 13" descr="Forældrefiduser_logo.jpg"/>
          <p:cNvPicPr>
            <a:picLocks noChangeAspect="1"/>
          </p:cNvPicPr>
          <p:nvPr/>
        </p:nvPicPr>
        <p:blipFill>
          <a:blip r:embed="rId12" cstate="print"/>
          <a:stretch>
            <a:fillRect/>
          </a:stretch>
        </p:blipFill>
        <p:spPr>
          <a:xfrm>
            <a:off x="7308304" y="6093296"/>
            <a:ext cx="1709540" cy="6562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0" r:id="rId4"/>
    <p:sldLayoutId id="2147483651" r:id="rId5"/>
    <p:sldLayoutId id="2147483653" r:id="rId6"/>
    <p:sldLayoutId id="2147483656" r:id="rId7"/>
  </p:sldLayoutIdLst>
  <p:txStyles>
    <p:titleStyle>
      <a:lvl1pPr algn="ctr" defTabSz="914400" rtl="0" eaLnBrk="1" latinLnBrk="0" hangingPunct="1">
        <a:spcBef>
          <a:spcPct val="0"/>
        </a:spcBef>
        <a:buNone/>
        <a:defRPr sz="4400" kern="1200">
          <a:solidFill>
            <a:srgbClr val="7030A0"/>
          </a:solidFill>
          <a:latin typeface="Neo Sans Std Medium"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Neo Sans Std"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Neo Sans Std"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Neo Sans Std"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Neo Sans Std"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Neo Sans Std"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sz="quarter" idx="11"/>
          </p:nvPr>
        </p:nvSpPr>
        <p:spPr/>
        <p:txBody>
          <a:bodyPr/>
          <a:lstStyle/>
          <a:p>
            <a:pPr>
              <a:buNone/>
            </a:pPr>
            <a:endParaRPr lang="da-DK" dirty="0" smtClean="0"/>
          </a:p>
          <a:p>
            <a:pPr>
              <a:buNone/>
            </a:pPr>
            <a:endParaRPr lang="da-DK" dirty="0" smtClean="0"/>
          </a:p>
          <a:p>
            <a:pPr algn="r">
              <a:buNone/>
            </a:pPr>
            <a:endParaRPr lang="da-DK" sz="1400" dirty="0" smtClean="0"/>
          </a:p>
          <a:p>
            <a:pPr algn="r">
              <a:buNone/>
            </a:pPr>
            <a:endParaRPr lang="da-DK" sz="1400" dirty="0" smtClean="0"/>
          </a:p>
        </p:txBody>
      </p:sp>
      <p:sp>
        <p:nvSpPr>
          <p:cNvPr id="5" name="Tekstboks 4"/>
          <p:cNvSpPr txBox="1"/>
          <p:nvPr/>
        </p:nvSpPr>
        <p:spPr>
          <a:xfrm>
            <a:off x="1259632" y="4941168"/>
            <a:ext cx="6624736" cy="1785104"/>
          </a:xfrm>
          <a:prstGeom prst="rect">
            <a:avLst/>
          </a:prstGeom>
          <a:noFill/>
        </p:spPr>
        <p:txBody>
          <a:bodyPr wrap="square" rtlCol="0">
            <a:spAutoFit/>
          </a:bodyPr>
          <a:lstStyle/>
          <a:p>
            <a:pPr algn="ctr"/>
            <a:r>
              <a:rPr lang="da-DK" sz="5500" b="1" dirty="0" smtClean="0">
                <a:solidFill>
                  <a:srgbClr val="7030A0"/>
                </a:solidFill>
                <a:latin typeface="Neo Sans Std"/>
              </a:rPr>
              <a:t>Velkommen til </a:t>
            </a:r>
            <a:r>
              <a:rPr lang="da-DK" sz="5500" dirty="0" smtClean="0">
                <a:solidFill>
                  <a:srgbClr val="7030A0"/>
                </a:solidFill>
                <a:latin typeface="Neo Sans Std"/>
              </a:rPr>
              <a:t>forældremøde</a:t>
            </a:r>
          </a:p>
        </p:txBody>
      </p:sp>
      <p:pic>
        <p:nvPicPr>
          <p:cNvPr id="7" name="Billede 6" descr="Slide01.jpg"/>
          <p:cNvPicPr>
            <a:picLocks noChangeAspect="1"/>
          </p:cNvPicPr>
          <p:nvPr/>
        </p:nvPicPr>
        <p:blipFill>
          <a:blip r:embed="rId3" cstate="print"/>
          <a:stretch>
            <a:fillRect/>
          </a:stretch>
        </p:blipFill>
        <p:spPr>
          <a:xfrm>
            <a:off x="0" y="0"/>
            <a:ext cx="9144000" cy="499022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27784" y="548680"/>
            <a:ext cx="6275040" cy="792088"/>
          </a:xfrm>
        </p:spPr>
        <p:txBody>
          <a:bodyPr>
            <a:normAutofit/>
          </a:bodyPr>
          <a:lstStyle/>
          <a:p>
            <a:r>
              <a:rPr lang="da-DK" b="1" dirty="0" smtClean="0"/>
              <a:t>Det kan vi og det kan I</a:t>
            </a:r>
            <a:endParaRPr lang="da-DK" b="1" dirty="0"/>
          </a:p>
        </p:txBody>
      </p:sp>
      <p:graphicFrame>
        <p:nvGraphicFramePr>
          <p:cNvPr id="4" name="Diagram 3"/>
          <p:cNvGraphicFramePr/>
          <p:nvPr/>
        </p:nvGraphicFramePr>
        <p:xfrm>
          <a:off x="0" y="1340768"/>
          <a:ext cx="9144000" cy="5517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23928" y="260648"/>
            <a:ext cx="4978896" cy="1512168"/>
          </a:xfrm>
        </p:spPr>
        <p:txBody>
          <a:bodyPr/>
          <a:lstStyle/>
          <a:p>
            <a:r>
              <a:rPr lang="da-DK" b="1" dirty="0" smtClean="0"/>
              <a:t>Aktivitetsgrupper i klassen</a:t>
            </a:r>
            <a:endParaRPr lang="da-DK" b="1" dirty="0"/>
          </a:p>
        </p:txBody>
      </p:sp>
      <p:sp>
        <p:nvSpPr>
          <p:cNvPr id="3" name="Pladsholder til indhold 2"/>
          <p:cNvSpPr>
            <a:spLocks noGrp="1"/>
          </p:cNvSpPr>
          <p:nvPr>
            <p:ph idx="1"/>
          </p:nvPr>
        </p:nvSpPr>
        <p:spPr>
          <a:xfrm>
            <a:off x="4139952" y="1484784"/>
            <a:ext cx="4752528" cy="4641379"/>
          </a:xfrm>
        </p:spPr>
        <p:txBody>
          <a:bodyPr/>
          <a:lstStyle/>
          <a:p>
            <a:pPr marL="0" indent="0">
              <a:spcBef>
                <a:spcPts val="1200"/>
              </a:spcBef>
              <a:spcAft>
                <a:spcPts val="1800"/>
              </a:spcAft>
              <a:buNone/>
            </a:pPr>
            <a:r>
              <a:rPr lang="da-DK" sz="2400" dirty="0" smtClean="0"/>
              <a:t>Én forælder pr. elev kommer i én gruppe, som planlægger én aktivitet </a:t>
            </a:r>
          </a:p>
          <a:p>
            <a:pPr>
              <a:spcBef>
                <a:spcPts val="1200"/>
              </a:spcBef>
              <a:spcAft>
                <a:spcPts val="1800"/>
              </a:spcAft>
            </a:pPr>
            <a:r>
              <a:rPr lang="da-DK" sz="2400" dirty="0" smtClean="0"/>
              <a:t>I lærer hinanden at kende i </a:t>
            </a:r>
            <a:r>
              <a:rPr lang="da-DK" sz="2400" b="1" dirty="0" smtClean="0">
                <a:solidFill>
                  <a:srgbClr val="7030A0"/>
                </a:solidFill>
              </a:rPr>
              <a:t>mindre grupper på tværs af </a:t>
            </a:r>
            <a:r>
              <a:rPr lang="da-DK" sz="2400" dirty="0" smtClean="0"/>
              <a:t>børnenes kammerater og køn</a:t>
            </a:r>
          </a:p>
          <a:p>
            <a:pPr>
              <a:spcBef>
                <a:spcPts val="1200"/>
              </a:spcBef>
              <a:spcAft>
                <a:spcPts val="1800"/>
              </a:spcAft>
            </a:pPr>
            <a:r>
              <a:rPr lang="da-DK" sz="2400" dirty="0" smtClean="0"/>
              <a:t>Snakken og planlægningen starter på </a:t>
            </a:r>
            <a:r>
              <a:rPr lang="da-DK" sz="2400" b="1" dirty="0" smtClean="0">
                <a:solidFill>
                  <a:srgbClr val="7030A0"/>
                </a:solidFill>
              </a:rPr>
              <a:t>forældremødet</a:t>
            </a:r>
          </a:p>
          <a:p>
            <a:pPr>
              <a:spcBef>
                <a:spcPts val="1200"/>
              </a:spcBef>
              <a:spcAft>
                <a:spcPts val="1800"/>
              </a:spcAft>
            </a:pPr>
            <a:r>
              <a:rPr lang="da-DK" sz="2400" dirty="0" smtClean="0"/>
              <a:t>I får </a:t>
            </a:r>
            <a:r>
              <a:rPr lang="da-DK" sz="2400" b="1" dirty="0" smtClean="0">
                <a:solidFill>
                  <a:srgbClr val="7030A0"/>
                </a:solidFill>
              </a:rPr>
              <a:t>fordelt opgaverne </a:t>
            </a:r>
            <a:r>
              <a:rPr lang="da-DK" sz="2400" dirty="0" smtClean="0"/>
              <a:t>på flere hænder</a:t>
            </a:r>
          </a:p>
          <a:p>
            <a:endParaRPr lang="da-DK" dirty="0"/>
          </a:p>
        </p:txBody>
      </p:sp>
      <p:pic>
        <p:nvPicPr>
          <p:cNvPr id="5" name="Billede 4" descr="Slide07.jpg"/>
          <p:cNvPicPr>
            <a:picLocks noChangeAspect="1"/>
          </p:cNvPicPr>
          <p:nvPr/>
        </p:nvPicPr>
        <p:blipFill>
          <a:blip r:embed="rId3" cstate="print"/>
          <a:stretch>
            <a:fillRect/>
          </a:stretch>
        </p:blipFill>
        <p:spPr>
          <a:xfrm>
            <a:off x="0" y="0"/>
            <a:ext cx="4006310" cy="623731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descr="Slide08.jpg"/>
          <p:cNvPicPr>
            <a:picLocks noChangeAspect="1"/>
          </p:cNvPicPr>
          <p:nvPr/>
        </p:nvPicPr>
        <p:blipFill>
          <a:blip r:embed="rId3" cstate="print"/>
          <a:stretch>
            <a:fillRect/>
          </a:stretch>
        </p:blipFill>
        <p:spPr>
          <a:xfrm>
            <a:off x="0" y="0"/>
            <a:ext cx="7288788" cy="611011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57200" y="4725144"/>
            <a:ext cx="8229600" cy="1401019"/>
          </a:xfrm>
        </p:spPr>
        <p:txBody>
          <a:bodyPr/>
          <a:lstStyle/>
          <a:p>
            <a:pPr algn="ctr">
              <a:buNone/>
            </a:pPr>
            <a:endParaRPr lang="da-DK" b="1" dirty="0" smtClean="0"/>
          </a:p>
          <a:p>
            <a:pPr algn="ctr">
              <a:buNone/>
            </a:pPr>
            <a:r>
              <a:rPr lang="da-DK" b="1" dirty="0" smtClean="0">
                <a:solidFill>
                  <a:srgbClr val="7030A0"/>
                </a:solidFill>
              </a:rPr>
              <a:t>Tak fordi I kom</a:t>
            </a:r>
            <a:endParaRPr lang="da-DK" b="1" dirty="0">
              <a:solidFill>
                <a:srgbClr val="7030A0"/>
              </a:solidFill>
            </a:endParaRPr>
          </a:p>
        </p:txBody>
      </p:sp>
      <p:pic>
        <p:nvPicPr>
          <p:cNvPr id="5" name="Billede 4" descr="Slide09.jpg"/>
          <p:cNvPicPr>
            <a:picLocks noChangeAspect="1"/>
          </p:cNvPicPr>
          <p:nvPr/>
        </p:nvPicPr>
        <p:blipFill>
          <a:blip r:embed="rId3" cstate="print"/>
          <a:stretch>
            <a:fillRect/>
          </a:stretch>
        </p:blipFill>
        <p:spPr>
          <a:xfrm>
            <a:off x="0" y="0"/>
            <a:ext cx="9144000" cy="4581427"/>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sz="quarter" idx="11"/>
          </p:nvPr>
        </p:nvSpPr>
        <p:spPr>
          <a:xfrm>
            <a:off x="4211960" y="116632"/>
            <a:ext cx="4680520" cy="5472956"/>
          </a:xfrm>
        </p:spPr>
        <p:txBody>
          <a:bodyPr/>
          <a:lstStyle/>
          <a:p>
            <a:pPr marL="0" indent="0">
              <a:spcBef>
                <a:spcPts val="0"/>
              </a:spcBef>
              <a:spcAft>
                <a:spcPts val="1800"/>
              </a:spcAft>
              <a:buNone/>
            </a:pPr>
            <a:r>
              <a:rPr lang="da-DK" sz="8000" b="1" dirty="0" smtClean="0">
                <a:solidFill>
                  <a:srgbClr val="7030A0"/>
                </a:solidFill>
              </a:rPr>
              <a:t>2 + 2 = 5</a:t>
            </a:r>
          </a:p>
          <a:p>
            <a:pPr>
              <a:spcBef>
                <a:spcPts val="1200"/>
              </a:spcBef>
              <a:spcAft>
                <a:spcPts val="3000"/>
              </a:spcAft>
            </a:pPr>
            <a:r>
              <a:rPr lang="da-DK" sz="3000" b="1" dirty="0" smtClean="0">
                <a:solidFill>
                  <a:srgbClr val="7030A0"/>
                </a:solidFill>
                <a:latin typeface="Neo Sans Std"/>
              </a:rPr>
              <a:t>Når børnene …</a:t>
            </a:r>
          </a:p>
          <a:p>
            <a:pPr>
              <a:lnSpc>
                <a:spcPct val="80000"/>
              </a:lnSpc>
              <a:spcBef>
                <a:spcPts val="1200"/>
              </a:spcBef>
              <a:spcAft>
                <a:spcPts val="1200"/>
              </a:spcAft>
            </a:pPr>
            <a:r>
              <a:rPr lang="da-DK" sz="2400" b="1" dirty="0" smtClean="0">
                <a:solidFill>
                  <a:srgbClr val="7030A0"/>
                </a:solidFill>
                <a:latin typeface="Neo Sans Std"/>
              </a:rPr>
              <a:t>…</a:t>
            </a:r>
            <a:r>
              <a:rPr lang="da-DK" sz="2400" dirty="0" smtClean="0">
                <a:latin typeface="Neo Sans Std"/>
              </a:rPr>
              <a:t> har mange i klassen, som de kan </a:t>
            </a:r>
            <a:r>
              <a:rPr lang="da-DK" sz="2400" b="1" dirty="0" smtClean="0">
                <a:solidFill>
                  <a:srgbClr val="7030A0"/>
                </a:solidFill>
                <a:latin typeface="Neo Sans Std"/>
              </a:rPr>
              <a:t>lide</a:t>
            </a:r>
            <a:r>
              <a:rPr lang="da-DK" sz="2400" dirty="0" smtClean="0">
                <a:latin typeface="Neo Sans Std"/>
              </a:rPr>
              <a:t> at være sammen med.</a:t>
            </a:r>
          </a:p>
          <a:p>
            <a:pPr>
              <a:lnSpc>
                <a:spcPct val="80000"/>
              </a:lnSpc>
              <a:spcBef>
                <a:spcPts val="1200"/>
              </a:spcBef>
              <a:spcAft>
                <a:spcPts val="1200"/>
              </a:spcAft>
            </a:pPr>
            <a:r>
              <a:rPr lang="da-DK" sz="2400" b="1" dirty="0" smtClean="0">
                <a:solidFill>
                  <a:srgbClr val="7030A0"/>
                </a:solidFill>
                <a:latin typeface="Neo Sans Std"/>
              </a:rPr>
              <a:t>…</a:t>
            </a:r>
            <a:r>
              <a:rPr lang="da-DK" sz="2400" dirty="0" smtClean="0">
                <a:latin typeface="Neo Sans Std"/>
              </a:rPr>
              <a:t> oplever et godt </a:t>
            </a:r>
            <a:r>
              <a:rPr lang="da-DK" sz="2400" b="1" dirty="0" smtClean="0">
                <a:solidFill>
                  <a:srgbClr val="7030A0"/>
                </a:solidFill>
                <a:latin typeface="Neo Sans Std"/>
              </a:rPr>
              <a:t>sammenhold </a:t>
            </a:r>
          </a:p>
          <a:p>
            <a:pPr>
              <a:lnSpc>
                <a:spcPct val="80000"/>
              </a:lnSpc>
              <a:spcBef>
                <a:spcPts val="1200"/>
              </a:spcBef>
              <a:spcAft>
                <a:spcPts val="1200"/>
              </a:spcAft>
            </a:pPr>
            <a:r>
              <a:rPr lang="da-DK" sz="2400" b="1" dirty="0" smtClean="0">
                <a:solidFill>
                  <a:srgbClr val="7030A0"/>
                </a:solidFill>
                <a:latin typeface="Neo Sans Std"/>
              </a:rPr>
              <a:t>…</a:t>
            </a:r>
            <a:r>
              <a:rPr lang="da-DK" sz="2400" dirty="0" smtClean="0">
                <a:latin typeface="Neo Sans Std"/>
              </a:rPr>
              <a:t> har </a:t>
            </a:r>
            <a:r>
              <a:rPr lang="da-DK" sz="2400" b="1" dirty="0" smtClean="0">
                <a:solidFill>
                  <a:srgbClr val="7030A0"/>
                </a:solidFill>
                <a:latin typeface="Neo Sans Std"/>
              </a:rPr>
              <a:t>tillid</a:t>
            </a:r>
            <a:r>
              <a:rPr lang="da-DK" sz="2400" dirty="0" smtClean="0">
                <a:latin typeface="Neo Sans Std"/>
              </a:rPr>
              <a:t> til hinanden</a:t>
            </a:r>
          </a:p>
          <a:p>
            <a:pPr>
              <a:lnSpc>
                <a:spcPct val="80000"/>
              </a:lnSpc>
              <a:spcBef>
                <a:spcPts val="1200"/>
              </a:spcBef>
              <a:spcAft>
                <a:spcPts val="1200"/>
              </a:spcAft>
            </a:pPr>
            <a:r>
              <a:rPr lang="da-DK" sz="2400" b="1" dirty="0" smtClean="0">
                <a:solidFill>
                  <a:srgbClr val="7030A0"/>
                </a:solidFill>
                <a:latin typeface="Neo Sans Std"/>
              </a:rPr>
              <a:t>…</a:t>
            </a:r>
            <a:r>
              <a:rPr lang="da-DK" sz="2400" dirty="0" smtClean="0">
                <a:latin typeface="Neo Sans Std"/>
              </a:rPr>
              <a:t> oplever, at mange vil </a:t>
            </a:r>
            <a:r>
              <a:rPr lang="da-DK" sz="2400" b="1" dirty="0" smtClean="0">
                <a:solidFill>
                  <a:srgbClr val="7030A0"/>
                </a:solidFill>
                <a:latin typeface="Neo Sans Std"/>
              </a:rPr>
              <a:t>hjælpe</a:t>
            </a:r>
            <a:r>
              <a:rPr lang="da-DK" sz="2400" dirty="0" smtClean="0">
                <a:latin typeface="Neo Sans Std"/>
              </a:rPr>
              <a:t>, hvis de får problemer af den ene eller anden art.</a:t>
            </a:r>
          </a:p>
          <a:p>
            <a:pPr>
              <a:buNone/>
            </a:pPr>
            <a:endParaRPr lang="da-DK" sz="2400" b="1" dirty="0" smtClean="0">
              <a:solidFill>
                <a:srgbClr val="7030A0"/>
              </a:solidFill>
            </a:endParaRPr>
          </a:p>
          <a:p>
            <a:pPr>
              <a:buNone/>
            </a:pPr>
            <a:endParaRPr lang="da-DK" dirty="0"/>
          </a:p>
        </p:txBody>
      </p:sp>
      <p:pic>
        <p:nvPicPr>
          <p:cNvPr id="4" name="Billede 3" descr="Slide02.jpg"/>
          <p:cNvPicPr>
            <a:picLocks noChangeAspect="1"/>
          </p:cNvPicPr>
          <p:nvPr/>
        </p:nvPicPr>
        <p:blipFill>
          <a:blip r:embed="rId3" cstate="print"/>
          <a:stretch>
            <a:fillRect/>
          </a:stretch>
        </p:blipFill>
        <p:spPr>
          <a:xfrm>
            <a:off x="0" y="0"/>
            <a:ext cx="4089224" cy="602128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19672" y="332656"/>
            <a:ext cx="7283152" cy="2160240"/>
          </a:xfrm>
        </p:spPr>
        <p:txBody>
          <a:bodyPr>
            <a:normAutofit/>
          </a:bodyPr>
          <a:lstStyle/>
          <a:p>
            <a:r>
              <a:rPr lang="da-DK" b="1" dirty="0" smtClean="0"/>
              <a:t>Børn der oplever stærk sammenhængskraft i klassen … </a:t>
            </a:r>
            <a:endParaRPr lang="da-DK" b="1" dirty="0"/>
          </a:p>
        </p:txBody>
      </p:sp>
      <p:sp>
        <p:nvSpPr>
          <p:cNvPr id="3" name="Pladsholder til indhold 2"/>
          <p:cNvSpPr>
            <a:spLocks noGrp="1"/>
          </p:cNvSpPr>
          <p:nvPr>
            <p:ph idx="1"/>
          </p:nvPr>
        </p:nvSpPr>
        <p:spPr>
          <a:xfrm>
            <a:off x="457200" y="1772816"/>
            <a:ext cx="8507288" cy="4781128"/>
          </a:xfrm>
        </p:spPr>
        <p:txBody>
          <a:bodyPr>
            <a:normAutofit fontScale="62500" lnSpcReduction="20000"/>
          </a:bodyPr>
          <a:lstStyle/>
          <a:p>
            <a:pPr lvl="0">
              <a:spcBef>
                <a:spcPts val="1200"/>
              </a:spcBef>
              <a:buNone/>
            </a:pPr>
            <a:r>
              <a:rPr lang="da-DK" sz="3700" b="1" dirty="0" smtClean="0">
                <a:solidFill>
                  <a:srgbClr val="7030A0"/>
                </a:solidFill>
              </a:rPr>
              <a:t>…</a:t>
            </a:r>
            <a:r>
              <a:rPr lang="da-DK" sz="3700" dirty="0" smtClean="0"/>
              <a:t> synes i meget højere grad om at gå i skole.</a:t>
            </a:r>
          </a:p>
          <a:p>
            <a:pPr lvl="0">
              <a:spcBef>
                <a:spcPts val="1200"/>
              </a:spcBef>
              <a:buNone/>
            </a:pPr>
            <a:r>
              <a:rPr lang="da-DK" sz="3700" b="1" dirty="0" smtClean="0">
                <a:solidFill>
                  <a:srgbClr val="7030A0"/>
                </a:solidFill>
              </a:rPr>
              <a:t>…</a:t>
            </a:r>
            <a:r>
              <a:rPr lang="da-DK" sz="3700" dirty="0" smtClean="0"/>
              <a:t> pjækker mindre.</a:t>
            </a:r>
          </a:p>
          <a:p>
            <a:pPr lvl="0">
              <a:spcBef>
                <a:spcPts val="1200"/>
              </a:spcBef>
              <a:buNone/>
            </a:pPr>
            <a:r>
              <a:rPr lang="da-DK" sz="3700" b="1" dirty="0" smtClean="0">
                <a:solidFill>
                  <a:srgbClr val="7030A0"/>
                </a:solidFill>
              </a:rPr>
              <a:t>…</a:t>
            </a:r>
            <a:r>
              <a:rPr lang="da-DK" sz="3700" dirty="0" smtClean="0"/>
              <a:t> er i mindre grad blevet mobbet eller har mobbet andre. </a:t>
            </a:r>
          </a:p>
          <a:p>
            <a:pPr lvl="0">
              <a:spcBef>
                <a:spcPts val="1200"/>
              </a:spcBef>
              <a:buNone/>
            </a:pPr>
            <a:r>
              <a:rPr lang="da-DK" sz="3700" b="1" dirty="0" smtClean="0">
                <a:solidFill>
                  <a:srgbClr val="7030A0"/>
                </a:solidFill>
              </a:rPr>
              <a:t>…</a:t>
            </a:r>
            <a:r>
              <a:rPr lang="da-DK" sz="3700" dirty="0" smtClean="0"/>
              <a:t> oplever sig selv som fagligt dygtigere.</a:t>
            </a:r>
          </a:p>
          <a:p>
            <a:pPr>
              <a:spcBef>
                <a:spcPts val="1200"/>
              </a:spcBef>
              <a:buNone/>
            </a:pPr>
            <a:r>
              <a:rPr lang="da-DK" sz="3700" b="1" dirty="0" smtClean="0">
                <a:solidFill>
                  <a:srgbClr val="7030A0"/>
                </a:solidFill>
              </a:rPr>
              <a:t>…</a:t>
            </a:r>
            <a:r>
              <a:rPr lang="da-DK" sz="3700" dirty="0" smtClean="0"/>
              <a:t> ryger, drikker, stjæler, slår mindre. Mindre hærværk osv.  </a:t>
            </a:r>
          </a:p>
          <a:p>
            <a:pPr>
              <a:spcBef>
                <a:spcPts val="1200"/>
              </a:spcBef>
              <a:buNone/>
            </a:pPr>
            <a:r>
              <a:rPr lang="da-DK" sz="3700" b="1" dirty="0" smtClean="0">
                <a:solidFill>
                  <a:srgbClr val="7030A0"/>
                </a:solidFill>
              </a:rPr>
              <a:t>…</a:t>
            </a:r>
            <a:r>
              <a:rPr lang="da-DK" sz="3700" dirty="0" smtClean="0"/>
              <a:t> oplever i langt mindre grad at have problemer, der gør det svært at klare dagligdagen.</a:t>
            </a:r>
          </a:p>
          <a:p>
            <a:pPr lvl="0">
              <a:spcBef>
                <a:spcPts val="1200"/>
              </a:spcBef>
              <a:buNone/>
            </a:pPr>
            <a:r>
              <a:rPr lang="da-DK" sz="3700" b="1" dirty="0" smtClean="0">
                <a:solidFill>
                  <a:srgbClr val="7030A0"/>
                </a:solidFill>
              </a:rPr>
              <a:t>…</a:t>
            </a:r>
            <a:r>
              <a:rPr lang="da-DK" sz="3700" dirty="0" smtClean="0"/>
              <a:t> føler sig i langt mindre grad ensomme, triste og kede af det.</a:t>
            </a:r>
          </a:p>
          <a:p>
            <a:pPr lvl="0">
              <a:spcBef>
                <a:spcPts val="1200"/>
              </a:spcBef>
              <a:buNone/>
            </a:pPr>
            <a:r>
              <a:rPr lang="da-DK" sz="3700" b="1" dirty="0" smtClean="0">
                <a:solidFill>
                  <a:srgbClr val="7030A0"/>
                </a:solidFill>
              </a:rPr>
              <a:t>…</a:t>
            </a:r>
            <a:r>
              <a:rPr lang="da-DK" sz="3700" dirty="0" smtClean="0"/>
              <a:t> har i mindre grad hovedpine, mavepine, og ondt i ryggen.</a:t>
            </a:r>
          </a:p>
          <a:p>
            <a:pPr lvl="0">
              <a:spcBef>
                <a:spcPts val="1200"/>
              </a:spcBef>
              <a:buNone/>
            </a:pPr>
            <a:r>
              <a:rPr lang="da-DK" sz="3700" b="1" dirty="0" smtClean="0">
                <a:solidFill>
                  <a:srgbClr val="7030A0"/>
                </a:solidFill>
              </a:rPr>
              <a:t>…</a:t>
            </a:r>
            <a:r>
              <a:rPr lang="da-DK" sz="3700" dirty="0" smtClean="0"/>
              <a:t> er i langt højere grad tilfredse med deres vægt og udseende.</a:t>
            </a:r>
          </a:p>
          <a:p>
            <a:pPr lvl="0">
              <a:buNone/>
            </a:pPr>
            <a:endParaRPr lang="da-DK" sz="1300" dirty="0" smtClean="0"/>
          </a:p>
          <a:p>
            <a:pPr lvl="0">
              <a:buNone/>
            </a:pPr>
            <a:r>
              <a:rPr lang="da-DK" sz="2400" dirty="0" smtClean="0"/>
              <a:t>* Ungeprofilundersøgelsen kapitel 10, SSP Samrådet Sydøstjyllands Kreds (2013)</a:t>
            </a:r>
          </a:p>
          <a:p>
            <a:pPr lvl="0">
              <a:buNone/>
            </a:pPr>
            <a:endParaRPr lang="da-DK"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boks 4"/>
          <p:cNvSpPr txBox="1"/>
          <p:nvPr/>
        </p:nvSpPr>
        <p:spPr>
          <a:xfrm>
            <a:off x="1907704" y="1412776"/>
            <a:ext cx="461665" cy="1800200"/>
          </a:xfrm>
          <a:prstGeom prst="rect">
            <a:avLst/>
          </a:prstGeom>
          <a:noFill/>
        </p:spPr>
        <p:txBody>
          <a:bodyPr vert="vert270" wrap="square" rtlCol="0">
            <a:spAutoFit/>
          </a:bodyPr>
          <a:lstStyle/>
          <a:p>
            <a:r>
              <a:rPr lang="da-DK" dirty="0" smtClean="0">
                <a:solidFill>
                  <a:schemeClr val="bg1"/>
                </a:solidFill>
              </a:rPr>
              <a:t>Plads i hierarki</a:t>
            </a:r>
            <a:endParaRPr lang="da-DK" dirty="0">
              <a:solidFill>
                <a:schemeClr val="bg1"/>
              </a:solidFill>
            </a:endParaRPr>
          </a:p>
        </p:txBody>
      </p:sp>
      <p:sp>
        <p:nvSpPr>
          <p:cNvPr id="4" name="Tekstboks 3"/>
          <p:cNvSpPr txBox="1"/>
          <p:nvPr/>
        </p:nvSpPr>
        <p:spPr>
          <a:xfrm>
            <a:off x="4139952" y="332656"/>
            <a:ext cx="4680520" cy="1200329"/>
          </a:xfrm>
          <a:prstGeom prst="rect">
            <a:avLst/>
          </a:prstGeom>
          <a:noFill/>
        </p:spPr>
        <p:txBody>
          <a:bodyPr wrap="square" rtlCol="0">
            <a:spAutoFit/>
          </a:bodyPr>
          <a:lstStyle/>
          <a:p>
            <a:pPr algn="r"/>
            <a:r>
              <a:rPr lang="da-DK" sz="3600" b="1" dirty="0" smtClean="0">
                <a:solidFill>
                  <a:srgbClr val="7030A0"/>
                </a:solidFill>
                <a:latin typeface="Neo Sans Std"/>
              </a:rPr>
              <a:t>En klasse på socialt overarbejde </a:t>
            </a:r>
            <a:endParaRPr lang="da-DK" sz="3600" b="1" dirty="0">
              <a:solidFill>
                <a:srgbClr val="7030A0"/>
              </a:solidFill>
              <a:latin typeface="Neo Sans Std"/>
            </a:endParaRPr>
          </a:p>
        </p:txBody>
      </p:sp>
      <p:pic>
        <p:nvPicPr>
          <p:cNvPr id="7" name="Billede 6" descr="Slide03.jpg"/>
          <p:cNvPicPr>
            <a:picLocks noChangeAspect="1"/>
          </p:cNvPicPr>
          <p:nvPr/>
        </p:nvPicPr>
        <p:blipFill>
          <a:blip r:embed="rId3" cstate="print"/>
          <a:stretch>
            <a:fillRect/>
          </a:stretch>
        </p:blipFill>
        <p:spPr>
          <a:xfrm>
            <a:off x="179512" y="133277"/>
            <a:ext cx="8748464" cy="5888011"/>
          </a:xfrm>
          <a:prstGeom prst="rect">
            <a:avLst/>
          </a:prstGeo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boks 4"/>
          <p:cNvSpPr txBox="1"/>
          <p:nvPr/>
        </p:nvSpPr>
        <p:spPr>
          <a:xfrm>
            <a:off x="1907704" y="1412776"/>
            <a:ext cx="461665" cy="1800200"/>
          </a:xfrm>
          <a:prstGeom prst="rect">
            <a:avLst/>
          </a:prstGeom>
          <a:noFill/>
        </p:spPr>
        <p:txBody>
          <a:bodyPr vert="vert270" wrap="square" rtlCol="0">
            <a:spAutoFit/>
          </a:bodyPr>
          <a:lstStyle/>
          <a:p>
            <a:r>
              <a:rPr lang="da-DK" dirty="0" smtClean="0">
                <a:solidFill>
                  <a:schemeClr val="bg1"/>
                </a:solidFill>
              </a:rPr>
              <a:t>Plads i hierarki</a:t>
            </a:r>
            <a:endParaRPr lang="da-DK" dirty="0">
              <a:solidFill>
                <a:schemeClr val="bg1"/>
              </a:solidFill>
            </a:endParaRPr>
          </a:p>
        </p:txBody>
      </p:sp>
      <p:sp>
        <p:nvSpPr>
          <p:cNvPr id="6" name="Tekstboks 5"/>
          <p:cNvSpPr txBox="1"/>
          <p:nvPr/>
        </p:nvSpPr>
        <p:spPr>
          <a:xfrm>
            <a:off x="323528" y="3501008"/>
            <a:ext cx="1368152" cy="1754326"/>
          </a:xfrm>
          <a:prstGeom prst="rect">
            <a:avLst/>
          </a:prstGeom>
          <a:noFill/>
        </p:spPr>
        <p:txBody>
          <a:bodyPr wrap="square" rtlCol="0">
            <a:spAutoFit/>
          </a:bodyPr>
          <a:lstStyle/>
          <a:p>
            <a:r>
              <a:rPr lang="da-DK" dirty="0" smtClean="0">
                <a:solidFill>
                  <a:schemeClr val="bg1"/>
                </a:solidFill>
              </a:rPr>
              <a:t>Forsvinder de højeste i hierarkiet, overtages pladsen ofte af andre</a:t>
            </a:r>
            <a:endParaRPr lang="da-DK" dirty="0">
              <a:solidFill>
                <a:schemeClr val="bg1"/>
              </a:solidFill>
            </a:endParaRPr>
          </a:p>
        </p:txBody>
      </p:sp>
      <p:sp>
        <p:nvSpPr>
          <p:cNvPr id="9" name="Tekstboks 8"/>
          <p:cNvSpPr txBox="1"/>
          <p:nvPr/>
        </p:nvSpPr>
        <p:spPr>
          <a:xfrm>
            <a:off x="7668344" y="3884855"/>
            <a:ext cx="1368152" cy="1200329"/>
          </a:xfrm>
          <a:prstGeom prst="rect">
            <a:avLst/>
          </a:prstGeom>
          <a:noFill/>
        </p:spPr>
        <p:txBody>
          <a:bodyPr wrap="square" rtlCol="0">
            <a:spAutoFit/>
          </a:bodyPr>
          <a:lstStyle/>
          <a:p>
            <a:r>
              <a:rPr lang="da-DK" dirty="0" smtClean="0">
                <a:solidFill>
                  <a:schemeClr val="bg1"/>
                </a:solidFill>
              </a:rPr>
              <a:t>Det samme sker ofte med de svageste</a:t>
            </a:r>
            <a:endParaRPr lang="da-DK" dirty="0">
              <a:solidFill>
                <a:schemeClr val="bg1"/>
              </a:solidFill>
            </a:endParaRPr>
          </a:p>
        </p:txBody>
      </p:sp>
      <p:pic>
        <p:nvPicPr>
          <p:cNvPr id="7" name="Billede 6" descr="Slide04.jpg"/>
          <p:cNvPicPr>
            <a:picLocks noChangeAspect="1"/>
          </p:cNvPicPr>
          <p:nvPr/>
        </p:nvPicPr>
        <p:blipFill>
          <a:blip r:embed="rId3" cstate="print"/>
          <a:stretch>
            <a:fillRect/>
          </a:stretch>
        </p:blipFill>
        <p:spPr>
          <a:xfrm>
            <a:off x="179512" y="59894"/>
            <a:ext cx="8964488" cy="6033402"/>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sz="quarter" idx="11"/>
          </p:nvPr>
        </p:nvSpPr>
        <p:spPr>
          <a:xfrm>
            <a:off x="611560" y="4005064"/>
            <a:ext cx="8280920" cy="2304256"/>
          </a:xfrm>
        </p:spPr>
        <p:txBody>
          <a:bodyPr/>
          <a:lstStyle/>
          <a:p>
            <a:pPr marL="0" indent="0"/>
            <a:r>
              <a:rPr lang="da-DK" sz="2100" dirty="0" smtClean="0"/>
              <a:t>Mobning handler ikke om den enkelte elev men om de mønstre klassen har for at være sammen</a:t>
            </a:r>
          </a:p>
          <a:p>
            <a:endParaRPr lang="da-DK" sz="1000" dirty="0" smtClean="0"/>
          </a:p>
          <a:p>
            <a:pPr algn="ctr">
              <a:spcBef>
                <a:spcPts val="0"/>
              </a:spcBef>
            </a:pPr>
            <a:r>
              <a:rPr lang="da-DK" sz="3000" i="1" dirty="0" smtClean="0">
                <a:solidFill>
                  <a:srgbClr val="7030A0"/>
                </a:solidFill>
              </a:rPr>
              <a:t>Det forældre gør for fællesskabet </a:t>
            </a:r>
          </a:p>
          <a:p>
            <a:pPr algn="ctr">
              <a:spcBef>
                <a:spcPts val="0"/>
              </a:spcBef>
            </a:pPr>
            <a:r>
              <a:rPr lang="da-DK" sz="3000" i="1" dirty="0" smtClean="0">
                <a:solidFill>
                  <a:srgbClr val="7030A0"/>
                </a:solidFill>
              </a:rPr>
              <a:t>er det bedste de kan gøre for deres eget barn</a:t>
            </a:r>
          </a:p>
          <a:p>
            <a:r>
              <a:rPr lang="da-DK" sz="1400" dirty="0" smtClean="0"/>
              <a:t>     * Helle Rabøl Hansen, adjunkt AU, forsker i mobning</a:t>
            </a:r>
            <a:r>
              <a:rPr lang="da-DK" sz="1400" dirty="0" smtClean="0">
                <a:solidFill>
                  <a:srgbClr val="7030A0"/>
                </a:solidFill>
              </a:rPr>
              <a:t>     </a:t>
            </a:r>
          </a:p>
          <a:p>
            <a:endParaRPr lang="da-DK" sz="2000" dirty="0" smtClean="0"/>
          </a:p>
          <a:p>
            <a:endParaRPr lang="da-DK" sz="2000" dirty="0" smtClean="0"/>
          </a:p>
        </p:txBody>
      </p:sp>
      <p:pic>
        <p:nvPicPr>
          <p:cNvPr id="5" name="Billede 4" descr="Slide05.jpg"/>
          <p:cNvPicPr>
            <a:picLocks noChangeAspect="1"/>
          </p:cNvPicPr>
          <p:nvPr/>
        </p:nvPicPr>
        <p:blipFill>
          <a:blip r:embed="rId3" cstate="print"/>
          <a:stretch>
            <a:fillRect/>
          </a:stretch>
        </p:blipFill>
        <p:spPr>
          <a:xfrm>
            <a:off x="0" y="0"/>
            <a:ext cx="9144000" cy="3830595"/>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smtClean="0"/>
              <a:t>Hvad kan forældrene gøre? </a:t>
            </a:r>
            <a:endParaRPr lang="da-DK" b="1" dirty="0"/>
          </a:p>
        </p:txBody>
      </p:sp>
      <p:pic>
        <p:nvPicPr>
          <p:cNvPr id="5" name="Billede 4" descr="Slide06.jpg"/>
          <p:cNvPicPr>
            <a:picLocks noChangeAspect="1"/>
          </p:cNvPicPr>
          <p:nvPr/>
        </p:nvPicPr>
        <p:blipFill>
          <a:blip r:embed="rId3" cstate="print"/>
          <a:stretch>
            <a:fillRect/>
          </a:stretch>
        </p:blipFill>
        <p:spPr>
          <a:xfrm>
            <a:off x="0" y="1586394"/>
            <a:ext cx="9144000" cy="436288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771800" y="332656"/>
            <a:ext cx="5976664" cy="1143000"/>
          </a:xfrm>
        </p:spPr>
        <p:txBody>
          <a:bodyPr/>
          <a:lstStyle/>
          <a:p>
            <a:r>
              <a:rPr lang="da-DK" b="1" dirty="0" smtClean="0"/>
              <a:t>Samarbejde mellem  klassens forældre</a:t>
            </a:r>
            <a:endParaRPr lang="da-DK" b="1" dirty="0"/>
          </a:p>
        </p:txBody>
      </p:sp>
      <p:sp>
        <p:nvSpPr>
          <p:cNvPr id="3" name="Pladsholder til tekst 2"/>
          <p:cNvSpPr>
            <a:spLocks noGrp="1"/>
          </p:cNvSpPr>
          <p:nvPr>
            <p:ph sz="quarter" idx="11"/>
          </p:nvPr>
        </p:nvSpPr>
        <p:spPr>
          <a:xfrm>
            <a:off x="323528" y="1700460"/>
            <a:ext cx="8820472" cy="4824884"/>
          </a:xfrm>
        </p:spPr>
        <p:txBody>
          <a:bodyPr/>
          <a:lstStyle/>
          <a:p>
            <a:pPr>
              <a:spcBef>
                <a:spcPts val="1800"/>
              </a:spcBef>
            </a:pPr>
            <a:r>
              <a:rPr lang="da-DK" sz="2200" dirty="0" smtClean="0"/>
              <a:t>… </a:t>
            </a:r>
            <a:r>
              <a:rPr lang="da-DK" sz="2200" b="1" dirty="0" smtClean="0">
                <a:solidFill>
                  <a:srgbClr val="7030A0"/>
                </a:solidFill>
              </a:rPr>
              <a:t>fordi</a:t>
            </a:r>
            <a:r>
              <a:rPr lang="da-DK" sz="2200" dirty="0" smtClean="0"/>
              <a:t> sammenhold, tillid og hjælpsomhed </a:t>
            </a:r>
            <a:r>
              <a:rPr lang="da-DK" sz="2200" i="1" dirty="0" smtClean="0"/>
              <a:t>omkring</a:t>
            </a:r>
            <a:r>
              <a:rPr lang="da-DK" sz="2200" dirty="0" smtClean="0"/>
              <a:t> børn, </a:t>
            </a:r>
            <a:br>
              <a:rPr lang="da-DK" sz="2200" dirty="0" smtClean="0"/>
            </a:br>
            <a:r>
              <a:rPr lang="da-DK" sz="2200" dirty="0" smtClean="0"/>
              <a:t>giver sammenhold, tillid og hjælpsomhed </a:t>
            </a:r>
            <a:r>
              <a:rPr lang="da-DK" sz="2200" i="1" dirty="0" smtClean="0"/>
              <a:t>mellem</a:t>
            </a:r>
            <a:r>
              <a:rPr lang="da-DK" sz="2200" dirty="0" smtClean="0"/>
              <a:t> børn</a:t>
            </a:r>
          </a:p>
          <a:p>
            <a:pPr lvl="0">
              <a:spcBef>
                <a:spcPts val="1800"/>
              </a:spcBef>
            </a:pPr>
            <a:r>
              <a:rPr lang="da-DK" sz="2200" dirty="0" smtClean="0"/>
              <a:t>… </a:t>
            </a:r>
            <a:r>
              <a:rPr lang="da-DK" sz="2200" b="1" dirty="0" smtClean="0">
                <a:solidFill>
                  <a:srgbClr val="7030A0"/>
                </a:solidFill>
              </a:rPr>
              <a:t>fordi</a:t>
            </a:r>
            <a:r>
              <a:rPr lang="da-DK" sz="2200" dirty="0" smtClean="0"/>
              <a:t> I smitter af på børnene, når I viser, at I kan lide at være sammen</a:t>
            </a:r>
          </a:p>
          <a:p>
            <a:pPr lvl="0">
              <a:spcBef>
                <a:spcPts val="1800"/>
              </a:spcBef>
            </a:pPr>
            <a:r>
              <a:rPr lang="da-DK" sz="2200" b="1" dirty="0" smtClean="0">
                <a:solidFill>
                  <a:srgbClr val="7030A0"/>
                </a:solidFill>
              </a:rPr>
              <a:t>… fordi </a:t>
            </a:r>
            <a:r>
              <a:rPr lang="da-DK" sz="2200" dirty="0" smtClean="0">
                <a:solidFill>
                  <a:srgbClr val="7030A0"/>
                </a:solidFill>
              </a:rPr>
              <a:t>jeres samarbejde kan forebygge ensomhed, isolation og mobning blandt børnene</a:t>
            </a:r>
          </a:p>
          <a:p>
            <a:pPr lvl="0">
              <a:spcBef>
                <a:spcPts val="1800"/>
              </a:spcBef>
            </a:pPr>
            <a:r>
              <a:rPr lang="da-DK" sz="2200" dirty="0" smtClean="0"/>
              <a:t>… </a:t>
            </a:r>
            <a:r>
              <a:rPr lang="da-DK" sz="2200" b="1" dirty="0" smtClean="0">
                <a:solidFill>
                  <a:srgbClr val="7030A0"/>
                </a:solidFill>
              </a:rPr>
              <a:t>fordi</a:t>
            </a:r>
            <a:r>
              <a:rPr lang="da-DK" sz="2200" dirty="0" smtClean="0"/>
              <a:t> det skaber rum til at dele bekymringer, undren, spørgsmål, holdninger osv. med hinanden</a:t>
            </a:r>
          </a:p>
          <a:p>
            <a:pPr lvl="0">
              <a:spcBef>
                <a:spcPts val="1800"/>
              </a:spcBef>
            </a:pPr>
            <a:r>
              <a:rPr lang="da-DK" sz="2200" dirty="0" smtClean="0"/>
              <a:t>… </a:t>
            </a:r>
            <a:r>
              <a:rPr lang="da-DK" sz="2200" b="1" dirty="0" smtClean="0">
                <a:solidFill>
                  <a:srgbClr val="7030A0"/>
                </a:solidFill>
              </a:rPr>
              <a:t>fordi</a:t>
            </a:r>
            <a:r>
              <a:rPr lang="da-DK" sz="2200" dirty="0" smtClean="0"/>
              <a:t> I bedre undgår misforståelser og usikkerhed</a:t>
            </a:r>
          </a:p>
          <a:p>
            <a:pPr lvl="0">
              <a:spcBef>
                <a:spcPts val="1800"/>
              </a:spcBef>
            </a:pPr>
            <a:r>
              <a:rPr lang="da-DK" sz="2200" dirty="0" smtClean="0"/>
              <a:t>… </a:t>
            </a:r>
            <a:r>
              <a:rPr lang="da-DK" sz="2200" b="1" dirty="0" smtClean="0">
                <a:solidFill>
                  <a:srgbClr val="7030A0"/>
                </a:solidFill>
              </a:rPr>
              <a:t>fordi</a:t>
            </a:r>
            <a:r>
              <a:rPr lang="da-DK" sz="2200" dirty="0" smtClean="0"/>
              <a:t> konflikter tackles bedst, når I kender hinanden</a:t>
            </a:r>
          </a:p>
          <a:p>
            <a:endParaRPr lang="da-DK" sz="21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95936" y="260648"/>
            <a:ext cx="4680520" cy="1143000"/>
          </a:xfrm>
        </p:spPr>
        <p:txBody>
          <a:bodyPr/>
          <a:lstStyle/>
          <a:p>
            <a:r>
              <a:rPr lang="da-DK" b="1" dirty="0" smtClean="0"/>
              <a:t>Du står ikke alene med ønsket …</a:t>
            </a:r>
            <a:endParaRPr lang="da-DK" b="1" dirty="0"/>
          </a:p>
        </p:txBody>
      </p:sp>
      <p:sp>
        <p:nvSpPr>
          <p:cNvPr id="3" name="Pladsholder til indhold 2"/>
          <p:cNvSpPr>
            <a:spLocks noGrp="1"/>
          </p:cNvSpPr>
          <p:nvPr>
            <p:ph sz="quarter" idx="11"/>
          </p:nvPr>
        </p:nvSpPr>
        <p:spPr>
          <a:xfrm>
            <a:off x="0" y="1628800"/>
            <a:ext cx="8820472" cy="4824536"/>
          </a:xfrm>
        </p:spPr>
        <p:txBody>
          <a:bodyPr/>
          <a:lstStyle/>
          <a:p>
            <a:pPr lvl="1"/>
            <a:r>
              <a:rPr lang="da-DK" sz="2300" b="1" dirty="0" smtClean="0">
                <a:solidFill>
                  <a:srgbClr val="7030A0"/>
                </a:solidFill>
              </a:rPr>
              <a:t>8 ud af 10 </a:t>
            </a:r>
            <a:r>
              <a:rPr lang="da-DK" sz="2300" dirty="0" smtClean="0"/>
              <a:t>forældre</a:t>
            </a:r>
            <a:r>
              <a:rPr lang="da-DK" sz="2300" b="1" dirty="0" smtClean="0">
                <a:solidFill>
                  <a:srgbClr val="7030A0"/>
                </a:solidFill>
              </a:rPr>
              <a:t> </a:t>
            </a:r>
            <a:r>
              <a:rPr lang="da-DK" sz="2300" dirty="0" smtClean="0"/>
              <a:t>mener, at et stærkt samarbejde mellem alle forældrene er </a:t>
            </a:r>
            <a:r>
              <a:rPr lang="da-DK" sz="2300" i="1" dirty="0" smtClean="0"/>
              <a:t>nødvendigt</a:t>
            </a:r>
            <a:r>
              <a:rPr lang="da-DK" sz="2300" dirty="0" smtClean="0"/>
              <a:t> for at give børnene en god skoletid </a:t>
            </a:r>
            <a:br>
              <a:rPr lang="da-DK" sz="2300" dirty="0" smtClean="0"/>
            </a:br>
            <a:endParaRPr lang="da-DK" sz="2300" dirty="0" smtClean="0"/>
          </a:p>
          <a:p>
            <a:pPr lvl="1"/>
            <a:r>
              <a:rPr lang="da-DK" sz="2300" b="1" dirty="0" smtClean="0">
                <a:solidFill>
                  <a:srgbClr val="7030A0"/>
                </a:solidFill>
              </a:rPr>
              <a:t>9 ud af 10 </a:t>
            </a:r>
            <a:r>
              <a:rPr lang="da-DK" sz="2300" dirty="0" smtClean="0"/>
              <a:t>mener, at det er deres </a:t>
            </a:r>
            <a:r>
              <a:rPr lang="da-DK" sz="2300" i="1" dirty="0" smtClean="0"/>
              <a:t>pligt</a:t>
            </a:r>
            <a:r>
              <a:rPr lang="da-DK" sz="2300" dirty="0" smtClean="0"/>
              <a:t> at engagere sig i aktiviteter, der støtter op om trivsel i klassen</a:t>
            </a:r>
          </a:p>
          <a:p>
            <a:pPr lvl="1"/>
            <a:endParaRPr lang="da-DK" sz="2300" dirty="0" smtClean="0"/>
          </a:p>
          <a:p>
            <a:pPr lvl="1"/>
            <a:r>
              <a:rPr lang="da-DK" sz="2300" b="1" dirty="0" smtClean="0">
                <a:solidFill>
                  <a:srgbClr val="7030A0"/>
                </a:solidFill>
              </a:rPr>
              <a:t>9 ud af 10 </a:t>
            </a:r>
            <a:r>
              <a:rPr lang="da-DK" sz="2300" dirty="0" smtClean="0"/>
              <a:t>mener, at det er </a:t>
            </a:r>
            <a:r>
              <a:rPr lang="da-DK" sz="2300" i="1" dirty="0" smtClean="0"/>
              <a:t>vigtigt</a:t>
            </a:r>
            <a:r>
              <a:rPr lang="da-DK" sz="2300" dirty="0" smtClean="0"/>
              <a:t> at tale med de andre forældre om klassens trivsel </a:t>
            </a:r>
          </a:p>
          <a:p>
            <a:pPr lvl="1"/>
            <a:endParaRPr lang="da-DK" sz="2300" dirty="0" smtClean="0"/>
          </a:p>
          <a:p>
            <a:pPr lvl="1"/>
            <a:r>
              <a:rPr lang="da-DK" sz="2300" b="1" dirty="0" smtClean="0">
                <a:solidFill>
                  <a:srgbClr val="7030A0"/>
                </a:solidFill>
              </a:rPr>
              <a:t>5 ud af 10 </a:t>
            </a:r>
            <a:r>
              <a:rPr lang="da-DK" sz="2300" dirty="0" smtClean="0"/>
              <a:t>synes, at det er </a:t>
            </a:r>
            <a:r>
              <a:rPr lang="da-DK" sz="2300" i="1" dirty="0" smtClean="0"/>
              <a:t>nemt</a:t>
            </a:r>
            <a:r>
              <a:rPr lang="da-DK" sz="2300" dirty="0" smtClean="0"/>
              <a:t> at tale med de andre forældre</a:t>
            </a:r>
          </a:p>
          <a:p>
            <a:pPr lvl="1"/>
            <a:endParaRPr lang="da-DK" sz="800" dirty="0" smtClean="0"/>
          </a:p>
          <a:p>
            <a:pPr lvl="1"/>
            <a:r>
              <a:rPr lang="da-DK" sz="1400" dirty="0" smtClean="0"/>
              <a:t>* </a:t>
            </a:r>
            <a:r>
              <a:rPr lang="da-DK" sz="1400" dirty="0" err="1" smtClean="0"/>
              <a:t>Epinion</a:t>
            </a:r>
            <a:r>
              <a:rPr lang="da-DK" sz="1400" dirty="0" smtClean="0"/>
              <a:t>, 2012</a:t>
            </a:r>
          </a:p>
          <a:p>
            <a:endParaRPr lang="da-DK"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æsentation2">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Præsentation2</Template>
  <TotalTime>6045</TotalTime>
  <Words>2487</Words>
  <Application>Microsoft Office PowerPoint</Application>
  <PresentationFormat>Skærmshow (4:3)</PresentationFormat>
  <Paragraphs>169</Paragraphs>
  <Slides>13</Slides>
  <Notes>13</Notes>
  <HiddenSlides>0</HiddenSlides>
  <MMClips>0</MMClips>
  <ScaleCrop>false</ScaleCrop>
  <HeadingPairs>
    <vt:vector size="4" baseType="variant">
      <vt:variant>
        <vt:lpstr>Tema</vt:lpstr>
      </vt:variant>
      <vt:variant>
        <vt:i4>1</vt:i4>
      </vt:variant>
      <vt:variant>
        <vt:lpstr>Diastitler</vt:lpstr>
      </vt:variant>
      <vt:variant>
        <vt:i4>13</vt:i4>
      </vt:variant>
    </vt:vector>
  </HeadingPairs>
  <TitlesOfParts>
    <vt:vector size="14" baseType="lpstr">
      <vt:lpstr>Præsentation2</vt:lpstr>
      <vt:lpstr>Dias nummer 1</vt:lpstr>
      <vt:lpstr>Dias nummer 2</vt:lpstr>
      <vt:lpstr>Børn der oplever stærk sammenhængskraft i klassen … </vt:lpstr>
      <vt:lpstr>Dias nummer 4</vt:lpstr>
      <vt:lpstr>Dias nummer 5</vt:lpstr>
      <vt:lpstr>Dias nummer 6</vt:lpstr>
      <vt:lpstr>Hvad kan forældrene gøre? </vt:lpstr>
      <vt:lpstr>Samarbejde mellem  klassens forældre</vt:lpstr>
      <vt:lpstr>Du står ikke alene med ønsket …</vt:lpstr>
      <vt:lpstr>Det kan vi og det kan I</vt:lpstr>
      <vt:lpstr>Aktivitetsgrupper i klassen</vt:lpstr>
      <vt:lpstr>Dias nummer 12</vt:lpstr>
      <vt:lpstr>Dias nummer 13</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Anette Aaby Hansen</dc:creator>
  <cp:lastModifiedBy>Ulla Skov</cp:lastModifiedBy>
  <cp:revision>370</cp:revision>
  <dcterms:created xsi:type="dcterms:W3CDTF">2014-03-06T13:41:16Z</dcterms:created>
  <dcterms:modified xsi:type="dcterms:W3CDTF">2016-08-17T09:04:01Z</dcterms:modified>
</cp:coreProperties>
</file>